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62" r:id="rId4"/>
    <p:sldId id="259" r:id="rId5"/>
    <p:sldId id="260" r:id="rId6"/>
    <p:sldId id="261" r:id="rId7"/>
    <p:sldId id="263" r:id="rId8"/>
    <p:sldId id="264" r:id="rId9"/>
    <p:sldId id="267" r:id="rId10"/>
    <p:sldId id="265" r:id="rId11"/>
    <p:sldId id="266" r:id="rId12"/>
    <p:sldId id="289" r:id="rId13"/>
    <p:sldId id="297" r:id="rId14"/>
    <p:sldId id="290" r:id="rId15"/>
    <p:sldId id="268" r:id="rId16"/>
    <p:sldId id="275" r:id="rId17"/>
    <p:sldId id="276" r:id="rId18"/>
    <p:sldId id="269" r:id="rId19"/>
    <p:sldId id="271" r:id="rId20"/>
    <p:sldId id="270" r:id="rId21"/>
    <p:sldId id="282" r:id="rId22"/>
    <p:sldId id="272" r:id="rId23"/>
    <p:sldId id="273" r:id="rId24"/>
    <p:sldId id="274" r:id="rId25"/>
    <p:sldId id="293" r:id="rId26"/>
    <p:sldId id="292" r:id="rId27"/>
    <p:sldId id="296" r:id="rId28"/>
    <p:sldId id="294" r:id="rId29"/>
    <p:sldId id="288" r:id="rId30"/>
    <p:sldId id="277" r:id="rId31"/>
    <p:sldId id="287" r:id="rId32"/>
    <p:sldId id="279" r:id="rId33"/>
    <p:sldId id="281" r:id="rId34"/>
    <p:sldId id="291" r:id="rId35"/>
    <p:sldId id="295" r:id="rId36"/>
    <p:sldId id="278" r:id="rId37"/>
    <p:sldId id="286" r:id="rId38"/>
    <p:sldId id="285" r:id="rId39"/>
    <p:sldId id="284" r:id="rId4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ECAFE-7B50-7954-599F-A860017FEC24}" v="20" dt="2023-04-27T18:44:35.260"/>
    <p1510:client id="{BB229FBD-D5B9-4FE3-856C-8272DE2157AB}" v="1825" dt="2023-04-27T09:33:11.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742" autoAdjust="0"/>
  </p:normalViewPr>
  <p:slideViewPr>
    <p:cSldViewPr snapToGrid="0">
      <p:cViewPr varScale="1">
        <p:scale>
          <a:sx n="53" d="100"/>
          <a:sy n="53" d="100"/>
        </p:scale>
        <p:origin x="17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2023. 06. 04.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ea typeface="Calibri"/>
                <a:cs typeface="Calibri"/>
              </a:rPr>
              <a:t>Sziszi: Üdvözöljük a kedves közönséget, mi vagyunk a </a:t>
            </a:r>
            <a:r>
              <a:rPr lang="hu-HU" dirty="0" err="1">
                <a:ea typeface="Calibri"/>
                <a:cs typeface="Calibri"/>
              </a:rPr>
              <a:t>Gump</a:t>
            </a:r>
            <a:r>
              <a:rPr lang="hu-HU" dirty="0">
                <a:ea typeface="Calibri"/>
                <a:cs typeface="Calibri"/>
              </a:rPr>
              <a:t> fejlesztő csapata. Én Csepi Szilveszter vagyok, mellettem áll Menyhárt Attila, illetve Hegyi Áron.</a:t>
            </a:r>
          </a:p>
          <a:p>
            <a:endParaRPr lang="hu-HU" dirty="0">
              <a:ea typeface="Calibri"/>
              <a:cs typeface="Calibri"/>
            </a:endParaRPr>
          </a:p>
          <a:p>
            <a:r>
              <a:rPr lang="en-US" dirty="0">
                <a:ea typeface="Calibri"/>
                <a:cs typeface="Calibri"/>
              </a:rPr>
              <a:t>Attila: </a:t>
            </a:r>
            <a:r>
              <a:rPr lang="en-US" dirty="0" err="1"/>
              <a:t>Elképzeltek</a:t>
            </a:r>
            <a:r>
              <a:rPr lang="en-US" dirty="0"/>
              <a:t> </a:t>
            </a:r>
            <a:r>
              <a:rPr lang="en-US" dirty="0" err="1"/>
              <a:t>már</a:t>
            </a:r>
            <a:r>
              <a:rPr lang="en-US" dirty="0"/>
              <a:t> </a:t>
            </a:r>
            <a:r>
              <a:rPr lang="en-US" dirty="0" err="1"/>
              <a:t>egy</a:t>
            </a:r>
            <a:r>
              <a:rPr lang="en-US" dirty="0"/>
              <a:t> </a:t>
            </a:r>
            <a:r>
              <a:rPr lang="en-US" dirty="0" err="1"/>
              <a:t>olyan</a:t>
            </a:r>
            <a:r>
              <a:rPr lang="en-US" dirty="0"/>
              <a:t> </a:t>
            </a:r>
            <a:r>
              <a:rPr lang="en-US" dirty="0" err="1"/>
              <a:t>applikációt</a:t>
            </a:r>
            <a:r>
              <a:rPr lang="en-US" dirty="0"/>
              <a:t>, </a:t>
            </a:r>
            <a:r>
              <a:rPr lang="en-US" dirty="0" err="1"/>
              <a:t>ami</a:t>
            </a:r>
            <a:r>
              <a:rPr lang="en-US" dirty="0"/>
              <a:t> </a:t>
            </a:r>
            <a:r>
              <a:rPr lang="en-US" dirty="0" err="1"/>
              <a:t>segít</a:t>
            </a:r>
            <a:r>
              <a:rPr lang="en-US" dirty="0"/>
              <a:t> </a:t>
            </a:r>
            <a:r>
              <a:rPr lang="en-US" dirty="0" err="1"/>
              <a:t>nekünk</a:t>
            </a:r>
            <a:r>
              <a:rPr lang="en-US" dirty="0"/>
              <a:t> a </a:t>
            </a:r>
            <a:r>
              <a:rPr lang="en-US" dirty="0" err="1"/>
              <a:t>konyhában</a:t>
            </a:r>
            <a:r>
              <a:rPr lang="en-US" dirty="0"/>
              <a:t>? </a:t>
            </a:r>
            <a:r>
              <a:rPr lang="en-US" dirty="0" err="1"/>
              <a:t>Egy</a:t>
            </a:r>
            <a:r>
              <a:rPr lang="en-US" dirty="0"/>
              <a:t> </a:t>
            </a:r>
            <a:r>
              <a:rPr lang="en-US" dirty="0" err="1"/>
              <a:t>olyat</a:t>
            </a:r>
            <a:r>
              <a:rPr lang="en-US" dirty="0"/>
              <a:t>, </a:t>
            </a:r>
            <a:r>
              <a:rPr lang="en-US" dirty="0" err="1"/>
              <a:t>ami</a:t>
            </a:r>
            <a:r>
              <a:rPr lang="en-US" dirty="0"/>
              <a:t> </a:t>
            </a:r>
            <a:r>
              <a:rPr lang="en-US" dirty="0" err="1"/>
              <a:t>nem</a:t>
            </a:r>
            <a:r>
              <a:rPr lang="en-US" dirty="0"/>
              <a:t> </a:t>
            </a:r>
            <a:r>
              <a:rPr lang="en-US" dirty="0" err="1"/>
              <a:t>csak</a:t>
            </a:r>
            <a:r>
              <a:rPr lang="en-US" dirty="0"/>
              <a:t> </a:t>
            </a:r>
            <a:r>
              <a:rPr lang="en-US" dirty="0" err="1"/>
              <a:t>recepteket</a:t>
            </a:r>
            <a:r>
              <a:rPr lang="en-US" dirty="0"/>
              <a:t> </a:t>
            </a:r>
            <a:r>
              <a:rPr lang="en-US" dirty="0" err="1"/>
              <a:t>mutat</a:t>
            </a:r>
            <a:r>
              <a:rPr lang="en-US" dirty="0"/>
              <a:t>, </a:t>
            </a:r>
            <a:r>
              <a:rPr lang="en-US" dirty="0" err="1"/>
              <a:t>hanem</a:t>
            </a:r>
            <a:r>
              <a:rPr lang="en-US" dirty="0"/>
              <a:t> a </a:t>
            </a:r>
            <a:r>
              <a:rPr lang="en-US" dirty="0" err="1"/>
              <a:t>saját</a:t>
            </a:r>
            <a:r>
              <a:rPr lang="en-US" dirty="0"/>
              <a:t> </a:t>
            </a:r>
            <a:r>
              <a:rPr lang="en-US" dirty="0" err="1"/>
              <a:t>ízlésünkhöz</a:t>
            </a:r>
            <a:r>
              <a:rPr lang="en-US" dirty="0"/>
              <a:t> </a:t>
            </a:r>
            <a:r>
              <a:rPr lang="en-US" dirty="0" err="1"/>
              <a:t>és</a:t>
            </a:r>
            <a:r>
              <a:rPr lang="en-US" dirty="0"/>
              <a:t> </a:t>
            </a:r>
            <a:r>
              <a:rPr lang="en-US" dirty="0" err="1"/>
              <a:t>igényeinkhez</a:t>
            </a:r>
            <a:r>
              <a:rPr lang="en-US" dirty="0"/>
              <a:t> is </a:t>
            </a:r>
            <a:r>
              <a:rPr lang="en-US" dirty="0" err="1"/>
              <a:t>alkalmazkodik</a:t>
            </a:r>
            <a:r>
              <a:rPr lang="en-US" dirty="0"/>
              <a:t>?</a:t>
            </a:r>
            <a:br>
              <a:rPr lang="en-US" dirty="0">
                <a:cs typeface="+mn-lt"/>
              </a:rPr>
            </a:br>
            <a:endParaRPr lang="en-US" dirty="0">
              <a:ea typeface="Calibri"/>
              <a:cs typeface="Calibri"/>
            </a:endParaRPr>
          </a:p>
          <a:p>
            <a:r>
              <a:rPr lang="en-US" dirty="0">
                <a:ea typeface="Calibri"/>
                <a:cs typeface="Calibri"/>
              </a:rPr>
              <a:t>Attila: Mi </a:t>
            </a:r>
            <a:r>
              <a:rPr lang="en-US" dirty="0" err="1">
                <a:ea typeface="Calibri"/>
                <a:cs typeface="Calibri"/>
              </a:rPr>
              <a:t>elképzeltünk</a:t>
            </a:r>
            <a:r>
              <a:rPr lang="en-US" dirty="0">
                <a:ea typeface="Calibri"/>
                <a:cs typeface="Calibri"/>
              </a:rPr>
              <a:t> </a:t>
            </a:r>
            <a:r>
              <a:rPr lang="en-US" dirty="0" err="1">
                <a:ea typeface="Calibri"/>
                <a:cs typeface="Calibri"/>
              </a:rPr>
              <a:t>egyet</a:t>
            </a:r>
            <a:r>
              <a:rPr lang="en-US" dirty="0">
                <a:ea typeface="Calibri"/>
                <a:cs typeface="Calibri"/>
              </a:rPr>
              <a:t> </a:t>
            </a:r>
            <a:r>
              <a:rPr lang="en-US" dirty="0" err="1">
                <a:ea typeface="Calibri"/>
                <a:cs typeface="Calibri"/>
              </a:rPr>
              <a:t>és</a:t>
            </a:r>
            <a:r>
              <a:rPr lang="en-US" dirty="0">
                <a:ea typeface="Calibri"/>
                <a:cs typeface="Calibri"/>
              </a:rPr>
              <a:t> </a:t>
            </a:r>
            <a:r>
              <a:rPr lang="en-US" dirty="0" err="1">
                <a:ea typeface="Calibri"/>
                <a:cs typeface="Calibri"/>
              </a:rPr>
              <a:t>megalkottuk</a:t>
            </a:r>
            <a:r>
              <a:rPr lang="en-US" dirty="0">
                <a:ea typeface="Calibri"/>
                <a:cs typeface="Calibri"/>
              </a:rPr>
              <a:t> a Gump-</a:t>
            </a:r>
            <a:r>
              <a:rPr lang="en-US" dirty="0" err="1">
                <a:ea typeface="Calibri"/>
                <a:cs typeface="Calibri"/>
              </a:rPr>
              <a:t>ot</a:t>
            </a:r>
            <a:r>
              <a:rPr lang="en-US" dirty="0">
                <a:ea typeface="Calibri"/>
                <a:cs typeface="Calibri"/>
              </a:rPr>
              <a:t>.</a:t>
            </a:r>
            <a:br>
              <a:rPr lang="en-US" dirty="0">
                <a:cs typeface="+mn-lt"/>
              </a:rPr>
            </a:br>
            <a:endParaRPr lang="en-US" dirty="0">
              <a:cs typeface="+mn-lt"/>
            </a:endParaRPr>
          </a:p>
          <a:p>
            <a:r>
              <a:rPr lang="hu-HU" dirty="0"/>
              <a:t>Áron: </a:t>
            </a:r>
            <a:r>
              <a:rPr lang="en-US" dirty="0"/>
              <a:t>Ebben </a:t>
            </a:r>
            <a:r>
              <a:rPr lang="en-US" dirty="0" err="1"/>
              <a:t>az</a:t>
            </a:r>
            <a:r>
              <a:rPr lang="en-US" dirty="0"/>
              <a:t> </a:t>
            </a:r>
            <a:r>
              <a:rPr lang="en-US" dirty="0" err="1"/>
              <a:t>elődasb</a:t>
            </a:r>
            <a:r>
              <a:rPr lang="hu-HU" dirty="0"/>
              <a:t>a</a:t>
            </a:r>
            <a:r>
              <a:rPr lang="en-US" dirty="0"/>
              <a:t>n </a:t>
            </a:r>
            <a:r>
              <a:rPr lang="en-US" dirty="0" err="1"/>
              <a:t>ezt</a:t>
            </a:r>
            <a:r>
              <a:rPr lang="en-US" dirty="0"/>
              <a:t> </a:t>
            </a:r>
            <a:r>
              <a:rPr lang="en-US" dirty="0" err="1"/>
              <a:t>az</a:t>
            </a:r>
            <a:r>
              <a:rPr lang="en-US" dirty="0"/>
              <a:t> </a:t>
            </a:r>
            <a:r>
              <a:rPr lang="en-US" dirty="0" err="1"/>
              <a:t>applikációt</a:t>
            </a:r>
            <a:r>
              <a:rPr lang="en-US" dirty="0"/>
              <a:t> </a:t>
            </a:r>
            <a:r>
              <a:rPr lang="hu-HU" dirty="0"/>
              <a:t>fogjuk</a:t>
            </a:r>
            <a:r>
              <a:rPr lang="en-US" dirty="0"/>
              <a:t> </a:t>
            </a:r>
            <a:r>
              <a:rPr lang="en-US" dirty="0" err="1"/>
              <a:t>bemutatni</a:t>
            </a:r>
            <a:r>
              <a:rPr lang="en-US" dirty="0"/>
              <a:t>.</a:t>
            </a:r>
            <a:endParaRPr lang="hu-HU" dirty="0"/>
          </a:p>
          <a:p>
            <a:endParaRPr lang="hu-HU" dirty="0">
              <a:cs typeface="Calibri"/>
            </a:endParaRPr>
          </a:p>
          <a:p>
            <a:r>
              <a:rPr lang="hu-HU" dirty="0">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Sziszi: Mi </a:t>
            </a:r>
            <a:r>
              <a:rPr lang="en-US" dirty="0" err="1"/>
              <a:t>lenne</a:t>
            </a:r>
            <a:r>
              <a:rPr lang="en-US" dirty="0"/>
              <a:t>, ha a </a:t>
            </a:r>
            <a:r>
              <a:rPr lang="en-US" dirty="0" err="1"/>
              <a:t>recepteket</a:t>
            </a:r>
            <a:r>
              <a:rPr lang="en-US" dirty="0"/>
              <a:t> </a:t>
            </a:r>
            <a:r>
              <a:rPr lang="en-US" dirty="0" err="1"/>
              <a:t>úgy</a:t>
            </a:r>
            <a:r>
              <a:rPr lang="en-US" dirty="0"/>
              <a:t> </a:t>
            </a:r>
            <a:r>
              <a:rPr lang="en-US" dirty="0" err="1"/>
              <a:t>tudnánk</a:t>
            </a:r>
            <a:r>
              <a:rPr lang="en-US" dirty="0"/>
              <a:t> </a:t>
            </a:r>
            <a:r>
              <a:rPr lang="en-US" dirty="0" err="1"/>
              <a:t>kezelni</a:t>
            </a:r>
            <a:r>
              <a:rPr lang="en-US" dirty="0"/>
              <a:t>, mint a Lego-</a:t>
            </a:r>
            <a:r>
              <a:rPr lang="en-US" dirty="0" err="1"/>
              <a:t>kockákat</a:t>
            </a:r>
            <a:r>
              <a:rPr lang="en-US" dirty="0"/>
              <a:t>? </a:t>
            </a:r>
            <a:r>
              <a:rPr lang="en-US" dirty="0" err="1"/>
              <a:t>Hogyan</a:t>
            </a:r>
            <a:r>
              <a:rPr lang="en-US" dirty="0"/>
              <a:t> </a:t>
            </a:r>
            <a:r>
              <a:rPr lang="en-US" dirty="0" err="1"/>
              <a:t>építhetnénk</a:t>
            </a:r>
            <a:r>
              <a:rPr lang="en-US" dirty="0"/>
              <a:t> </a:t>
            </a:r>
            <a:r>
              <a:rPr lang="en-US" dirty="0" err="1"/>
              <a:t>saját</a:t>
            </a:r>
            <a:r>
              <a:rPr lang="en-US" dirty="0"/>
              <a:t> </a:t>
            </a:r>
            <a:r>
              <a:rPr lang="en-US" dirty="0" err="1"/>
              <a:t>kreatív</a:t>
            </a:r>
            <a:r>
              <a:rPr lang="en-US" dirty="0"/>
              <a:t> </a:t>
            </a:r>
            <a:r>
              <a:rPr lang="en-US" dirty="0" err="1"/>
              <a:t>fogásokat</a:t>
            </a:r>
            <a:r>
              <a:rPr lang="en-US" dirty="0"/>
              <a:t> </a:t>
            </a:r>
            <a:r>
              <a:rPr lang="en-US" dirty="0" err="1"/>
              <a:t>egy</a:t>
            </a:r>
            <a:r>
              <a:rPr lang="en-US" dirty="0"/>
              <a:t> </a:t>
            </a:r>
            <a:r>
              <a:rPr lang="en-US" dirty="0" err="1"/>
              <a:t>applikáció</a:t>
            </a:r>
            <a:r>
              <a:rPr lang="en-US" dirty="0"/>
              <a:t> </a:t>
            </a:r>
            <a:r>
              <a:rPr lang="en-US" dirty="0" err="1"/>
              <a:t>segítségével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Sziszi: A </a:t>
            </a:r>
            <a:r>
              <a:rPr lang="en-US" dirty="0" err="1">
                <a:cs typeface="+mn-lt"/>
              </a:rPr>
              <a:t>válasz</a:t>
            </a:r>
            <a:r>
              <a:rPr lang="en-US" dirty="0">
                <a:cs typeface="+mn-lt"/>
              </a:rPr>
              <a:t> </a:t>
            </a:r>
            <a:r>
              <a:rPr lang="en-US" dirty="0" err="1">
                <a:cs typeface="+mn-lt"/>
              </a:rPr>
              <a:t>egyszerű</a:t>
            </a:r>
            <a:r>
              <a:rPr lang="en-US" dirty="0">
                <a:cs typeface="+mn-lt"/>
              </a:rPr>
              <a:t>: a Gump-pal.</a:t>
            </a:r>
          </a:p>
          <a:p>
            <a:endParaRPr lang="hu-HU" dirty="0">
              <a:cs typeface="Calibri"/>
            </a:endParaRPr>
          </a:p>
          <a:p>
            <a:r>
              <a:rPr lang="en-US" dirty="0" err="1">
                <a:cs typeface="+mn-lt"/>
              </a:rPr>
              <a:t>Áron</a:t>
            </a:r>
            <a:r>
              <a:rPr lang="en-US" dirty="0">
                <a:cs typeface="+mn-lt"/>
              </a:rPr>
              <a:t>: </a:t>
            </a:r>
            <a:r>
              <a:rPr lang="en-US" dirty="0" err="1">
                <a:cs typeface="+mn-lt"/>
              </a:rPr>
              <a:t>Tudták</a:t>
            </a:r>
            <a:r>
              <a:rPr lang="en-US" dirty="0">
                <a:cs typeface="+mn-lt"/>
              </a:rPr>
              <a:t>, </a:t>
            </a:r>
            <a:r>
              <a:rPr lang="en-US" dirty="0" err="1">
                <a:cs typeface="+mn-lt"/>
              </a:rPr>
              <a:t>hogy</a:t>
            </a:r>
            <a:r>
              <a:rPr lang="en-US" dirty="0">
                <a:cs typeface="+mn-lt"/>
              </a:rPr>
              <a:t> a </a:t>
            </a:r>
            <a:r>
              <a:rPr lang="en-US" dirty="0" err="1">
                <a:cs typeface="+mn-lt"/>
              </a:rPr>
              <a:t>receptek</a:t>
            </a:r>
            <a:r>
              <a:rPr lang="en-US" dirty="0">
                <a:cs typeface="+mn-lt"/>
              </a:rPr>
              <a:t> </a:t>
            </a:r>
            <a:r>
              <a:rPr lang="en-US" dirty="0" err="1">
                <a:cs typeface="+mn-lt"/>
              </a:rPr>
              <a:t>megosztása</a:t>
            </a:r>
            <a:r>
              <a:rPr lang="en-US" dirty="0">
                <a:cs typeface="+mn-lt"/>
              </a:rPr>
              <a:t> </a:t>
            </a:r>
            <a:r>
              <a:rPr lang="en-US" dirty="0" err="1">
                <a:cs typeface="+mn-lt"/>
              </a:rPr>
              <a:t>nem</a:t>
            </a:r>
            <a:r>
              <a:rPr lang="en-US" dirty="0">
                <a:cs typeface="+mn-lt"/>
              </a:rPr>
              <a:t> </a:t>
            </a:r>
            <a:r>
              <a:rPr lang="en-US" dirty="0" err="1">
                <a:cs typeface="+mn-lt"/>
              </a:rPr>
              <a:t>csak</a:t>
            </a:r>
            <a:r>
              <a:rPr lang="en-US" dirty="0">
                <a:cs typeface="+mn-lt"/>
              </a:rPr>
              <a:t> </a:t>
            </a:r>
            <a:r>
              <a:rPr lang="en-US" dirty="0" err="1">
                <a:cs typeface="+mn-lt"/>
              </a:rPr>
              <a:t>szórakoztató</a:t>
            </a:r>
            <a:r>
              <a:rPr lang="en-US" dirty="0">
                <a:cs typeface="+mn-lt"/>
              </a:rPr>
              <a:t>, </a:t>
            </a:r>
            <a:r>
              <a:rPr lang="en-US" dirty="0" err="1">
                <a:cs typeface="+mn-lt"/>
              </a:rPr>
              <a:t>hanem</a:t>
            </a:r>
            <a:r>
              <a:rPr lang="en-US" dirty="0">
                <a:cs typeface="+mn-lt"/>
              </a:rPr>
              <a:t> </a:t>
            </a:r>
            <a:r>
              <a:rPr lang="en-US" dirty="0" err="1">
                <a:cs typeface="+mn-lt"/>
              </a:rPr>
              <a:t>hasznos</a:t>
            </a:r>
            <a:r>
              <a:rPr lang="en-US" dirty="0">
                <a:cs typeface="+mn-lt"/>
              </a:rPr>
              <a:t> is? </a:t>
            </a:r>
            <a:r>
              <a:rPr lang="en-US" dirty="0" err="1">
                <a:cs typeface="+mn-lt"/>
              </a:rPr>
              <a:t>Hogyan</a:t>
            </a:r>
            <a:r>
              <a:rPr lang="en-US" dirty="0">
                <a:cs typeface="+mn-lt"/>
              </a:rPr>
              <a:t> </a:t>
            </a:r>
            <a:r>
              <a:rPr lang="en-US" dirty="0" err="1">
                <a:cs typeface="+mn-lt"/>
              </a:rPr>
              <a:t>segíthet</a:t>
            </a:r>
            <a:r>
              <a:rPr lang="en-US" dirty="0">
                <a:cs typeface="+mn-lt"/>
              </a:rPr>
              <a:t> </a:t>
            </a:r>
            <a:r>
              <a:rPr lang="en-US" dirty="0" err="1">
                <a:cs typeface="+mn-lt"/>
              </a:rPr>
              <a:t>egy</a:t>
            </a:r>
            <a:r>
              <a:rPr lang="en-US" dirty="0">
                <a:cs typeface="+mn-lt"/>
              </a:rPr>
              <a:t> </a:t>
            </a:r>
            <a:r>
              <a:rPr lang="en-US" dirty="0" err="1">
                <a:cs typeface="+mn-lt"/>
              </a:rPr>
              <a:t>applikáció</a:t>
            </a:r>
            <a:r>
              <a:rPr lang="en-US" dirty="0">
                <a:cs typeface="+mn-lt"/>
              </a:rPr>
              <a:t> </a:t>
            </a:r>
            <a:r>
              <a:rPr lang="en-US" dirty="0" err="1">
                <a:cs typeface="+mn-lt"/>
              </a:rPr>
              <a:t>abban</a:t>
            </a:r>
            <a:r>
              <a:rPr lang="en-US" dirty="0">
                <a:cs typeface="+mn-lt"/>
              </a:rPr>
              <a:t>, </a:t>
            </a:r>
            <a:r>
              <a:rPr lang="en-US" dirty="0" err="1">
                <a:cs typeface="+mn-lt"/>
              </a:rPr>
              <a:t>hogy</a:t>
            </a:r>
            <a:r>
              <a:rPr lang="en-US" dirty="0">
                <a:cs typeface="+mn-lt"/>
              </a:rPr>
              <a:t> </a:t>
            </a:r>
            <a:r>
              <a:rPr lang="en-US" dirty="0" err="1">
                <a:cs typeface="+mn-lt"/>
              </a:rPr>
              <a:t>jobb</a:t>
            </a:r>
            <a:r>
              <a:rPr lang="en-US" dirty="0">
                <a:cs typeface="+mn-lt"/>
              </a:rPr>
              <a:t> </a:t>
            </a:r>
            <a:r>
              <a:rPr lang="en-US" dirty="0" err="1">
                <a:cs typeface="+mn-lt"/>
              </a:rPr>
              <a:t>szakácsok</a:t>
            </a:r>
            <a:r>
              <a:rPr lang="en-US" dirty="0">
                <a:cs typeface="+mn-lt"/>
              </a:rPr>
              <a:t> </a:t>
            </a:r>
            <a:r>
              <a:rPr lang="en-US" dirty="0" err="1">
                <a:cs typeface="+mn-lt"/>
              </a:rPr>
              <a:t>legyünk</a:t>
            </a:r>
            <a:r>
              <a:rPr lang="en-US" dirty="0">
                <a:cs typeface="+mn-lt"/>
              </a:rPr>
              <a:t>, </a:t>
            </a:r>
            <a:r>
              <a:rPr lang="en-US" dirty="0" err="1">
                <a:cs typeface="+mn-lt"/>
              </a:rPr>
              <a:t>és</a:t>
            </a:r>
            <a:r>
              <a:rPr lang="en-US" dirty="0">
                <a:cs typeface="+mn-lt"/>
              </a:rPr>
              <a:t> </a:t>
            </a:r>
            <a:r>
              <a:rPr lang="en-US" dirty="0" err="1">
                <a:cs typeface="+mn-lt"/>
              </a:rPr>
              <a:t>egészségesebben</a:t>
            </a:r>
            <a:r>
              <a:rPr lang="en-US" dirty="0">
                <a:cs typeface="+mn-lt"/>
              </a:rPr>
              <a:t> </a:t>
            </a:r>
            <a:r>
              <a:rPr lang="en-US" dirty="0" err="1">
                <a:cs typeface="+mn-lt"/>
              </a:rPr>
              <a:t>étkezzünk</a:t>
            </a:r>
            <a:r>
              <a:rPr lang="en-US" dirty="0">
                <a:cs typeface="+mn-lt"/>
              </a:rPr>
              <a:t>?</a:t>
            </a:r>
            <a:endParaRPr lang="en-US" dirty="0">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Attila</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Minden </a:t>
            </a:r>
            <a:r>
              <a:rPr lang="hu-HU" dirty="0" err="1"/>
              <a:t>issue</a:t>
            </a:r>
            <a:r>
              <a:rPr lang="hu-HU" dirty="0"/>
              <a:t>-hoz külön </a:t>
            </a:r>
            <a:r>
              <a:rPr lang="hu-HU" dirty="0" err="1"/>
              <a:t>brancheket</a:t>
            </a:r>
            <a:r>
              <a:rPr lang="hu-HU" dirty="0"/>
              <a:t> hoztunk létre. Az </a:t>
            </a:r>
            <a:r>
              <a:rPr lang="hu-HU" dirty="0" err="1"/>
              <a:t>issue-knak</a:t>
            </a:r>
            <a:r>
              <a:rPr lang="hu-HU" dirty="0"/>
              <a:t> beállítottunk határidőket, ezek az </a:t>
            </a:r>
            <a:r>
              <a:rPr lang="hu-HU" dirty="0" err="1"/>
              <a:t>iterationok</a:t>
            </a:r>
            <a:r>
              <a:rPr lang="hu-HU" dirty="0"/>
              <a:t>, amik a képen látható </a:t>
            </a:r>
            <a:r>
              <a:rPr lang="hu-HU" dirty="0" err="1"/>
              <a:t>roadmap</a:t>
            </a:r>
            <a:r>
              <a:rPr lang="hu-HU" dirty="0"/>
              <a:t> nézetbe vannak lebontva.</a:t>
            </a:r>
          </a:p>
          <a:p>
            <a:endParaRPr lang="hu-HU" dirty="0"/>
          </a:p>
          <a:p>
            <a:r>
              <a:rPr lang="hu-HU" dirty="0"/>
              <a:t>Miután elkészültek a feladatok és egyikőnk megírta hozzá a kódot, akkor azon automatikusan lefutott pár ellenőrzés. Az egyik, amit kiemelnék az a </a:t>
            </a:r>
            <a:r>
              <a:rPr lang="hu-HU" dirty="0" err="1"/>
              <a:t>Codacy</a:t>
            </a:r>
            <a:r>
              <a:rPr lang="hu-HU" dirty="0"/>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a:t>
            </a:r>
            <a:r>
              <a:rPr lang="hu-HU" dirty="0" err="1"/>
              <a:t>milestone</a:t>
            </a:r>
            <a:r>
              <a:rPr lang="hu-HU" dirty="0"/>
              <a:t>-ok nagy szerepet játszottak a feladatok kategorizálásában. Mivel mi egyetlen </a:t>
            </a:r>
            <a:r>
              <a:rPr lang="hu-HU" dirty="0" err="1"/>
              <a:t>repositoryban</a:t>
            </a:r>
            <a:r>
              <a:rPr lang="hu-HU" dirty="0"/>
              <a:t>, azaz </a:t>
            </a:r>
            <a:r>
              <a:rPr lang="hu-HU" dirty="0" err="1"/>
              <a:t>monorepoban</a:t>
            </a:r>
            <a:r>
              <a:rPr lang="hu-HU" dirty="0"/>
              <a:t> írtuk az egész projektet, így ez tűnt a legegyértelműbb megoldásnak. Létrehoztunk </a:t>
            </a:r>
            <a:r>
              <a:rPr lang="hu-HU" dirty="0" err="1"/>
              <a:t>milestone-okat</a:t>
            </a:r>
            <a:r>
              <a:rPr lang="hu-HU" dirty="0"/>
              <a:t> az Apphoz, a Backendhez, a </a:t>
            </a:r>
            <a:r>
              <a:rPr lang="hu-HU" dirty="0" err="1"/>
              <a:t>Localer-hez</a:t>
            </a:r>
            <a:r>
              <a:rPr lang="hu-HU" dirty="0"/>
              <a:t>, a Dokumentációhoz és az egyéb feladatokhoz is. Ezek érdekes statisztikákkal egészítették ki a fejlesztési folyamatot, mint például, hogy százalékosan láthattuk, hogy az egyes </a:t>
            </a:r>
            <a:r>
              <a:rPr lang="hu-HU" dirty="0" err="1"/>
              <a:t>milestone</a:t>
            </a:r>
            <a:r>
              <a:rPr lang="hu-HU" dirty="0"/>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 projektvezetést nagyban megkönnyítette több GitHub </a:t>
            </a:r>
            <a:r>
              <a:rPr lang="hu-HU" dirty="0" err="1"/>
              <a:t>feature</a:t>
            </a:r>
            <a:r>
              <a:rPr lang="hu-HU" dirty="0"/>
              <a:t> is, amik közül kiemelnék hármat:</a:t>
            </a:r>
          </a:p>
          <a:p>
            <a:pPr marL="171450" indent="-171450">
              <a:buFont typeface="Arial" panose="020B0604020202020204" pitchFamily="34" charset="0"/>
              <a:buChar char="•"/>
            </a:pPr>
            <a:r>
              <a:rPr lang="hu-HU" dirty="0"/>
              <a:t>Az első a </a:t>
            </a:r>
            <a:r>
              <a:rPr lang="hu-HU" dirty="0" err="1"/>
              <a:t>Copilot</a:t>
            </a:r>
            <a:r>
              <a:rPr lang="hu-HU" dirty="0"/>
              <a:t> </a:t>
            </a:r>
            <a:r>
              <a:rPr lang="hu-HU" dirty="0" err="1"/>
              <a:t>for</a:t>
            </a:r>
            <a:r>
              <a:rPr lang="hu-HU" dirty="0"/>
              <a:t> </a:t>
            </a:r>
            <a:r>
              <a:rPr lang="hu-HU" dirty="0" err="1"/>
              <a:t>PR’s</a:t>
            </a:r>
            <a:r>
              <a:rPr lang="hu-HU" dirty="0"/>
              <a:t>, ami egy új </a:t>
            </a:r>
            <a:r>
              <a:rPr lang="hu-HU" dirty="0" err="1"/>
              <a:t>pull</a:t>
            </a:r>
            <a:r>
              <a:rPr lang="hu-HU" dirty="0"/>
              <a:t> </a:t>
            </a:r>
            <a:r>
              <a:rPr lang="hu-HU" dirty="0" err="1"/>
              <a:t>request</a:t>
            </a:r>
            <a:r>
              <a:rPr lang="hu-HU" dirty="0"/>
              <a:t> beérkezésekor elemzi a módosításokat, majd GPT4 segítségével ír egy rövid összefoglalót, egy verset, és egy részletesebb levezetést linkekkel. Sokáig nem használtuk, mert csak nemrég vált elérhetővé számunkra, viszont a bevezetése meglepően nagy segítséget nyújtott, mikor átnéztük a csapattársunk kódját.</a:t>
            </a:r>
          </a:p>
          <a:p>
            <a:pPr marL="171450" indent="-171450">
              <a:buFont typeface="Arial" panose="020B0604020202020204" pitchFamily="34" charset="0"/>
              <a:buChar char="•"/>
            </a:pPr>
            <a:r>
              <a:rPr lang="hu-HU" dirty="0"/>
              <a:t>A második említésre méltó apróság a </a:t>
            </a:r>
            <a:r>
              <a:rPr lang="hu-HU" dirty="0" err="1"/>
              <a:t>Tasklist</a:t>
            </a:r>
            <a:r>
              <a:rPr lang="hu-HU" dirty="0"/>
              <a:t>. Ennek segítségével látványosan és átláthatóan írhattuk össze az </a:t>
            </a:r>
            <a:r>
              <a:rPr lang="hu-HU" dirty="0" err="1"/>
              <a:t>issuek</a:t>
            </a:r>
            <a:r>
              <a:rPr lang="hu-HU" dirty="0"/>
              <a:t> feladatait, illetve </a:t>
            </a:r>
            <a:r>
              <a:rPr lang="hu-HU" dirty="0" err="1"/>
              <a:t>issue</a:t>
            </a:r>
            <a:r>
              <a:rPr lang="hu-HU" dirty="0"/>
              <a:t> hierarchiákat.</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33720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Ezen a képen pedig a </a:t>
            </a:r>
            <a:r>
              <a:rPr lang="hu-HU" dirty="0" err="1"/>
              <a:t>Copilot</a:t>
            </a:r>
            <a:r>
              <a:rPr lang="hu-HU" dirty="0"/>
              <a:t> által írt egyik vers látható.</a:t>
            </a:r>
          </a:p>
        </p:txBody>
      </p:sp>
      <p:sp>
        <p:nvSpPr>
          <p:cNvPr id="4" name="Dia számának helye 3"/>
          <p:cNvSpPr>
            <a:spLocks noGrp="1"/>
          </p:cNvSpPr>
          <p:nvPr>
            <p:ph type="sldNum" sz="quarter" idx="5"/>
          </p:nvPr>
        </p:nvSpPr>
        <p:spPr/>
        <p:txBody>
          <a:bodyPr/>
          <a:lstStyle/>
          <a:p>
            <a:fld id="{51204EDD-2F7F-47AF-BFE0-8BC3D91A07A0}" type="slidenum">
              <a:rPr lang="hu-HU" smtClean="0"/>
              <a:t>13</a:t>
            </a:fld>
            <a:endParaRPr lang="hu-HU"/>
          </a:p>
        </p:txBody>
      </p:sp>
    </p:spTree>
    <p:extLst>
      <p:ext uri="{BB962C8B-B14F-4D97-AF65-F5344CB8AC3E}">
        <p14:creationId xmlns:p14="http://schemas.microsoft.com/office/powerpoint/2010/main" val="2547564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Font typeface="Arial" panose="020B0604020202020204" pitchFamily="34" charset="0"/>
              <a:buNone/>
            </a:pPr>
            <a:r>
              <a:rPr lang="hu-HU" dirty="0"/>
              <a:t>Áron</a:t>
            </a:r>
          </a:p>
          <a:p>
            <a:pPr marL="171450" indent="-171450">
              <a:buFont typeface="Arial" panose="020B0604020202020204" pitchFamily="34" charset="0"/>
              <a:buChar char="•"/>
            </a:pPr>
            <a:r>
              <a:rPr lang="hu-HU" dirty="0"/>
              <a:t>Harmadikként pedig megemlíteném a csapatunk kvázi negyedik tagját a </a:t>
            </a:r>
            <a:r>
              <a:rPr lang="hu-HU" dirty="0" err="1"/>
              <a:t>dependabot</a:t>
            </a:r>
            <a:r>
              <a:rPr lang="hu-HU" dirty="0"/>
              <a:t>-ot. Ez a kis szoftver automatikusan nézett utána a </a:t>
            </a:r>
            <a:r>
              <a:rPr lang="hu-HU" dirty="0" err="1"/>
              <a:t>dependency</a:t>
            </a:r>
            <a:r>
              <a:rPr lang="hu-HU" dirty="0"/>
              <a:t>-k újabb verzióinak, ügyelve azok kompatibilitására, illetve figyelmeztetve a régi verziók veszélyeire. A grafikonokon látszik, hogy az aktivitása a miénkkel vetekedett.</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62122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Most pedig áttérek a használt technológiákra.</a:t>
            </a:r>
          </a:p>
          <a:p>
            <a:r>
              <a:rPr lang="hu-HU" dirty="0"/>
              <a:t>Adatbázisnak a </a:t>
            </a:r>
            <a:r>
              <a:rPr lang="hu-HU" dirty="0" err="1"/>
              <a:t>MongoDB</a:t>
            </a:r>
            <a:r>
              <a:rPr lang="hu-HU" dirty="0"/>
              <a:t>-t választottuk, mert gyors, a kapcsolatokat a saját igényeink szerint alakíthattuk és a JSON alapú megközelítése az adatok tárolásához sokkal logikusabb volt, mint az SQL nyelveké, hisz a backenden is ilyen adatstruktúrában dolgoztunk.</a:t>
            </a:r>
          </a:p>
          <a:p>
            <a:r>
              <a:rPr lang="hu-HU" dirty="0"/>
              <a:t>A backendet ASP.NET-ben írtuk.</a:t>
            </a:r>
          </a:p>
          <a:p>
            <a:r>
              <a:rPr lang="hu-HU" dirty="0"/>
              <a:t>Kissé szokatlan párosítás, tudjuk, viszont nagyon jól működnek együtt a rendelkezésre álló </a:t>
            </a:r>
            <a:r>
              <a:rPr lang="hu-HU" dirty="0" err="1"/>
              <a:t>NuGet</a:t>
            </a:r>
            <a:r>
              <a:rPr lang="hu-HU" dirty="0"/>
              <a:t> </a:t>
            </a:r>
            <a:r>
              <a:rPr lang="hu-HU" dirty="0" err="1"/>
              <a:t>package</a:t>
            </a:r>
            <a:r>
              <a:rPr lang="hu-HU" dirty="0"/>
              <a:t>-ek segítségével.</a:t>
            </a:r>
          </a:p>
          <a:p>
            <a:r>
              <a:rPr lang="hu-HU" dirty="0"/>
              <a:t>Az appot pedig </a:t>
            </a:r>
            <a:r>
              <a:rPr lang="hu-HU" dirty="0" err="1"/>
              <a:t>Nuxt</a:t>
            </a:r>
            <a:r>
              <a:rPr lang="hu-HU" dirty="0"/>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 technológiák után jöjjenek a használt szoftverek:</a:t>
            </a:r>
          </a:p>
          <a:p>
            <a:pPr marL="171450" indent="-171450">
              <a:buFont typeface="Arial" panose="020B0604020202020204" pitchFamily="34" charset="0"/>
              <a:buChar char="•"/>
            </a:pPr>
            <a:r>
              <a:rPr lang="hu-HU" dirty="0"/>
              <a:t>Természetesen kihagyhatatlan egy kódszerkesztő. Mi a Visual </a:t>
            </a:r>
            <a:r>
              <a:rPr lang="hu-HU" dirty="0" err="1"/>
              <a:t>Studio</a:t>
            </a:r>
            <a:r>
              <a:rPr lang="hu-HU" dirty="0"/>
              <a:t> </a:t>
            </a:r>
            <a:r>
              <a:rPr lang="hu-HU" dirty="0" err="1"/>
              <a:t>Code</a:t>
            </a:r>
            <a:r>
              <a:rPr lang="hu-HU" dirty="0"/>
              <a:t>-ot használtuk nem csak a frontendhez, hanem a backendhez egyaránt.</a:t>
            </a:r>
          </a:p>
          <a:p>
            <a:pPr marL="171450" indent="-171450">
              <a:buFont typeface="Arial" panose="020B0604020202020204" pitchFamily="34" charset="0"/>
              <a:buChar char="•"/>
            </a:pPr>
            <a:r>
              <a:rPr lang="hu-HU" dirty="0"/>
              <a:t>Talán a legfontosabb kiegészítő, amit telepítettünk az a GitHub </a:t>
            </a:r>
            <a:r>
              <a:rPr lang="hu-HU" dirty="0" err="1"/>
              <a:t>Copilot</a:t>
            </a:r>
            <a:r>
              <a:rPr lang="hu-HU" dirty="0"/>
              <a:t> volt, amivel sokkal egyszerűbb és gyorsabbnak bizonyult az akár ismeretlen technológiák használata is.</a:t>
            </a:r>
          </a:p>
          <a:p>
            <a:pPr marL="171450" indent="-171450">
              <a:buFont typeface="Arial" panose="020B0604020202020204" pitchFamily="34" charset="0"/>
              <a:buChar char="•"/>
            </a:pPr>
            <a:r>
              <a:rPr lang="hu-HU" dirty="0"/>
              <a:t>Verziókezelésre a GitHub-ot használtuk.</a:t>
            </a:r>
          </a:p>
          <a:p>
            <a:pPr marL="171450" indent="-171450">
              <a:buFont typeface="Arial" panose="020B0604020202020204" pitchFamily="34" charset="0"/>
              <a:buChar char="•"/>
            </a:pPr>
            <a:r>
              <a:rPr lang="hu-HU" dirty="0"/>
              <a:t>Futtatáshoz és közzétételhez pedig kellett a Docker, </a:t>
            </a:r>
            <a:r>
              <a:rPr lang="hu-HU" dirty="0" err="1"/>
              <a:t>Nginx</a:t>
            </a:r>
            <a:r>
              <a:rPr lang="hu-HU" dirty="0"/>
              <a:t>, </a:t>
            </a:r>
            <a:r>
              <a:rPr lang="hu-HU" dirty="0" err="1"/>
              <a:t>Let’s</a:t>
            </a:r>
            <a:r>
              <a:rPr lang="hu-HU" dirty="0"/>
              <a:t> </a:t>
            </a:r>
            <a:r>
              <a:rPr lang="hu-HU" dirty="0" err="1"/>
              <a:t>Encrypt</a:t>
            </a:r>
            <a:r>
              <a:rPr lang="hu-HU" dirty="0"/>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futtatás vonalon maradva bemutatom a két szolgáltatást, ahol </a:t>
            </a:r>
            <a:r>
              <a:rPr lang="hu-HU" dirty="0" err="1"/>
              <a:t>hosztoltuk</a:t>
            </a:r>
            <a:r>
              <a:rPr lang="hu-HU" dirty="0"/>
              <a:t> a backendet, illetve a frontendet.</a:t>
            </a:r>
          </a:p>
          <a:p>
            <a:pPr marL="171450" indent="-171450">
              <a:buFont typeface="Arial" panose="020B0604020202020204" pitchFamily="34" charset="0"/>
              <a:buChar char="•"/>
            </a:pPr>
            <a:r>
              <a:rPr lang="hu-HU" dirty="0"/>
              <a:t>A </a:t>
            </a:r>
            <a:r>
              <a:rPr lang="hu-HU" dirty="0" err="1"/>
              <a:t>DigitalOcean</a:t>
            </a:r>
            <a:r>
              <a:rPr lang="hu-HU" dirty="0"/>
              <a:t> a GitHub </a:t>
            </a:r>
            <a:r>
              <a:rPr lang="hu-HU" dirty="0" err="1"/>
              <a:t>Student</a:t>
            </a:r>
            <a:r>
              <a:rPr lang="hu-HU" dirty="0"/>
              <a:t> </a:t>
            </a:r>
            <a:r>
              <a:rPr lang="hu-HU" dirty="0" err="1"/>
              <a:t>Developer</a:t>
            </a:r>
            <a:r>
              <a:rPr lang="hu-HU" dirty="0"/>
              <a:t> </a:t>
            </a:r>
            <a:r>
              <a:rPr lang="hu-HU" dirty="0" err="1"/>
              <a:t>pack-ből</a:t>
            </a:r>
            <a:r>
              <a:rPr lang="hu-HU" dirty="0"/>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dirty="0"/>
              <a:t>A frontend kiszolgálásához az ingyenesen is használható </a:t>
            </a:r>
            <a:r>
              <a:rPr lang="hu-HU" dirty="0" err="1"/>
              <a:t>netlify</a:t>
            </a:r>
            <a:r>
              <a:rPr lang="hu-HU" dirty="0"/>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Az adatbázisunk felépítésének bemutatására talán az a legjobb, ha az AB-Modellt mutatom be. A képen az látszik, hogy az egész szívét-lelkét a felhasználók, illetve a receptek teszik ki. Elég kaotikus a kapcsolat a kettő között, de csak néhány ide-oda hivatkozásról van szó. Ezek mellett vannak kategóriák a receptekhez, </a:t>
            </a:r>
            <a:r>
              <a:rPr lang="hu-HU" dirty="0" err="1"/>
              <a:t>badgek</a:t>
            </a:r>
            <a:r>
              <a:rPr lang="hu-HU" dirty="0"/>
              <a:t> a </a:t>
            </a:r>
            <a:r>
              <a:rPr lang="hu-HU" dirty="0" err="1"/>
              <a:t>userekhez</a:t>
            </a:r>
            <a:r>
              <a:rPr lang="hu-HU" dirty="0"/>
              <a:t>, illetve partnerek és reklámok. Végül van még a képeknek egy külön kollekció, hogy egy helyen legyenek tárolva.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Következzék a backend struktúrája. Egy elég elterjedt mappastruktúrát választottunk, ahol külön </a:t>
            </a:r>
            <a:r>
              <a:rPr lang="hu-HU" dirty="0" err="1"/>
              <a:t>src</a:t>
            </a:r>
            <a:r>
              <a:rPr lang="hu-HU" dirty="0"/>
              <a:t> és </a:t>
            </a:r>
            <a:r>
              <a:rPr lang="hu-HU" dirty="0" err="1"/>
              <a:t>tests</a:t>
            </a:r>
            <a:r>
              <a:rPr lang="hu-HU" dirty="0"/>
              <a:t> mappába rendeztük a projekteket. Az </a:t>
            </a:r>
            <a:r>
              <a:rPr lang="hu-HU" dirty="0" err="1"/>
              <a:t>src</a:t>
            </a:r>
            <a:r>
              <a:rPr lang="hu-HU" dirty="0"/>
              <a:t> mappa tartalmazza a Data projektet, ahol a modellek és a </a:t>
            </a:r>
            <a:r>
              <a:rPr lang="hu-HU" dirty="0" err="1"/>
              <a:t>repository</a:t>
            </a:r>
            <a:r>
              <a:rPr lang="hu-HU" dirty="0"/>
              <a:t>-k </a:t>
            </a:r>
            <a:r>
              <a:rPr lang="hu-HU" dirty="0" err="1"/>
              <a:t>vannnak</a:t>
            </a:r>
            <a:r>
              <a:rPr lang="hu-HU" dirty="0"/>
              <a:t>, illetve a </a:t>
            </a:r>
            <a:r>
              <a:rPr lang="hu-HU" dirty="0" err="1"/>
              <a:t>WebApi</a:t>
            </a:r>
            <a:r>
              <a:rPr lang="hu-HU" dirty="0"/>
              <a:t>-t, ahol meg a </a:t>
            </a:r>
            <a:r>
              <a:rPr lang="hu-HU" dirty="0" err="1"/>
              <a:t>controllerek</a:t>
            </a:r>
            <a:r>
              <a:rPr lang="hu-HU" dirty="0"/>
              <a:t> és a </a:t>
            </a:r>
            <a:r>
              <a:rPr lang="hu-HU" dirty="0" err="1"/>
              <a:t>dto</a:t>
            </a:r>
            <a:r>
              <a:rPr lang="hu-HU" dirty="0"/>
              <a:t>-k. A </a:t>
            </a:r>
            <a:r>
              <a:rPr lang="hu-HU" dirty="0" err="1"/>
              <a:t>tests</a:t>
            </a:r>
            <a:r>
              <a:rPr lang="hu-HU" dirty="0"/>
              <a:t> mappa mind a két említett projekthez tartalmaz egy-egy tesztprojektet, amikben a </a:t>
            </a:r>
            <a:r>
              <a:rPr lang="hu-HU" dirty="0" err="1"/>
              <a:t>repository-kat</a:t>
            </a:r>
            <a:r>
              <a:rPr lang="hu-HU" dirty="0"/>
              <a:t>, illetve a </a:t>
            </a:r>
            <a:r>
              <a:rPr lang="hu-HU" dirty="0" err="1"/>
              <a:t>controllereket</a:t>
            </a:r>
            <a:r>
              <a:rPr lang="hu-HU" dirty="0"/>
              <a:t> teszteljük.</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hu-HU" dirty="0">
                <a:cs typeface="Calibri" panose="020F0502020204030204"/>
              </a:rPr>
              <a:t>Sziszi</a:t>
            </a:r>
          </a:p>
          <a:p>
            <a:pPr marL="0" lvl="8"/>
            <a:r>
              <a:rPr lang="en-US" dirty="0" err="1">
                <a:cs typeface="Calibri" panose="020F0502020204030204"/>
              </a:rPr>
              <a:t>Fogok</a:t>
            </a:r>
            <a:r>
              <a:rPr lang="en-US" dirty="0">
                <a:cs typeface="Calibri" panose="020F0502020204030204"/>
              </a:rPr>
              <a:t> </a:t>
            </a:r>
            <a:r>
              <a:rPr lang="en-US" dirty="0" err="1">
                <a:cs typeface="Calibri" panose="020F0502020204030204"/>
              </a:rPr>
              <a:t>beszélni</a:t>
            </a:r>
            <a:r>
              <a:rPr lang="en-US" dirty="0">
                <a:cs typeface="Calibri" panose="020F0502020204030204"/>
              </a:rPr>
              <a:t> </a:t>
            </a:r>
            <a:r>
              <a:rPr lang="en-US" dirty="0" err="1">
                <a:cs typeface="Calibri" panose="020F0502020204030204"/>
              </a:rPr>
              <a:t>magáról</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alkalmazásról</a:t>
            </a:r>
            <a:r>
              <a:rPr lang="en-US" dirty="0">
                <a:cs typeface="Calibri" panose="020F0502020204030204"/>
              </a:rPr>
              <a:t>, </a:t>
            </a:r>
            <a:r>
              <a:rPr lang="en-US" dirty="0" err="1">
                <a:cs typeface="Calibri" panose="020F0502020204030204"/>
              </a:rPr>
              <a:t>ahol</a:t>
            </a:r>
            <a:r>
              <a:rPr lang="en-US" dirty="0">
                <a:cs typeface="Calibri" panose="020F0502020204030204"/>
              </a:rPr>
              <a:t> </a:t>
            </a:r>
            <a:r>
              <a:rPr lang="en-US" dirty="0" err="1">
                <a:cs typeface="Calibri" panose="020F0502020204030204"/>
              </a:rPr>
              <a:t>ismertetem</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alapötletet</a:t>
            </a:r>
            <a:r>
              <a:rPr lang="hu-HU" dirty="0">
                <a:cs typeface="Calibri" panose="020F0502020204030204"/>
              </a:rPr>
              <a:t>,</a:t>
            </a:r>
            <a:r>
              <a:rPr lang="en-US" dirty="0">
                <a:cs typeface="Calibri" panose="020F0502020204030204"/>
              </a:rPr>
              <a:t> </a:t>
            </a:r>
            <a:r>
              <a:rPr lang="en-US" dirty="0" err="1">
                <a:cs typeface="Calibri" panose="020F0502020204030204"/>
              </a:rPr>
              <a:t>valamint</a:t>
            </a:r>
            <a:r>
              <a:rPr lang="en-US" dirty="0">
                <a:cs typeface="Calibri" panose="020F0502020204030204"/>
              </a:rPr>
              <a:t> a </a:t>
            </a:r>
            <a:r>
              <a:rPr lang="en-US" dirty="0" err="1">
                <a:cs typeface="Calibri" panose="020F0502020204030204"/>
              </a:rPr>
              <a:t>csapat</a:t>
            </a:r>
            <a:r>
              <a:rPr lang="en-US" dirty="0">
                <a:cs typeface="Calibri" panose="020F0502020204030204"/>
              </a:rPr>
              <a:t> </a:t>
            </a:r>
            <a:r>
              <a:rPr lang="en-US" dirty="0" err="1">
                <a:cs typeface="Calibri" panose="020F0502020204030204"/>
              </a:rPr>
              <a:t>tagjait</a:t>
            </a:r>
            <a:r>
              <a:rPr lang="en-US" dirty="0">
                <a:cs typeface="Calibri" panose="020F0502020204030204"/>
              </a:rPr>
              <a:t>. </a:t>
            </a:r>
            <a:r>
              <a:rPr lang="en-US" dirty="0" err="1">
                <a:cs typeface="Calibri" panose="020F0502020204030204"/>
              </a:rPr>
              <a:t>Utána</a:t>
            </a:r>
            <a:r>
              <a:rPr lang="en-US" dirty="0">
                <a:cs typeface="Calibri" panose="020F0502020204030204"/>
              </a:rPr>
              <a:t> a </a:t>
            </a:r>
            <a:r>
              <a:rPr lang="en-US" dirty="0" err="1">
                <a:cs typeface="Calibri" panose="020F0502020204030204"/>
              </a:rPr>
              <a:t>fejlesztést</a:t>
            </a:r>
            <a:r>
              <a:rPr lang="en-US" dirty="0">
                <a:cs typeface="Calibri" panose="020F0502020204030204"/>
              </a:rPr>
              <a:t>, </a:t>
            </a:r>
            <a:r>
              <a:rPr lang="en-US" dirty="0" err="1">
                <a:cs typeface="Calibri" panose="020F0502020204030204"/>
              </a:rPr>
              <a:t>hogy</a:t>
            </a:r>
            <a:r>
              <a:rPr lang="en-US" dirty="0">
                <a:cs typeface="Calibri" panose="020F0502020204030204"/>
              </a:rPr>
              <a:t> </a:t>
            </a:r>
            <a:r>
              <a:rPr lang="en-US" dirty="0" err="1">
                <a:cs typeface="Calibri" panose="020F0502020204030204"/>
              </a:rPr>
              <a:t>milyen</a:t>
            </a:r>
            <a:r>
              <a:rPr lang="en-US" dirty="0">
                <a:cs typeface="Calibri" panose="020F0502020204030204"/>
              </a:rPr>
              <a:t> </a:t>
            </a:r>
            <a:r>
              <a:rPr lang="en-US" dirty="0" err="1">
                <a:cs typeface="Calibri" panose="020F0502020204030204"/>
              </a:rPr>
              <a:t>eszközöket</a:t>
            </a:r>
            <a:r>
              <a:rPr lang="en-US" dirty="0">
                <a:cs typeface="Calibri" panose="020F0502020204030204"/>
              </a:rPr>
              <a:t> </a:t>
            </a:r>
            <a:r>
              <a:rPr lang="en-US" dirty="0" err="1">
                <a:cs typeface="Calibri" panose="020F0502020204030204"/>
              </a:rPr>
              <a:t>és</a:t>
            </a:r>
            <a:r>
              <a:rPr lang="en-US" dirty="0">
                <a:cs typeface="Calibri" panose="020F0502020204030204"/>
              </a:rPr>
              <a:t> </a:t>
            </a:r>
            <a:r>
              <a:rPr lang="en-US" dirty="0" err="1">
                <a:cs typeface="Calibri" panose="020F0502020204030204"/>
              </a:rPr>
              <a:t>technológiákat</a:t>
            </a:r>
            <a:r>
              <a:rPr lang="en-US" dirty="0">
                <a:cs typeface="Calibri" panose="020F0502020204030204"/>
              </a:rPr>
              <a:t> </a:t>
            </a:r>
            <a:r>
              <a:rPr lang="en-US" dirty="0" err="1">
                <a:cs typeface="Calibri" panose="020F0502020204030204"/>
              </a:rPr>
              <a:t>használtunk</a:t>
            </a:r>
            <a:r>
              <a:rPr lang="en-US" dirty="0">
                <a:cs typeface="Calibri" panose="020F0502020204030204"/>
              </a:rPr>
              <a:t> </a:t>
            </a:r>
            <a:r>
              <a:rPr lang="en-US" dirty="0" err="1">
                <a:cs typeface="Calibri" panose="020F0502020204030204"/>
              </a:rPr>
              <a:t>ennek</a:t>
            </a:r>
            <a:r>
              <a:rPr lang="en-US" dirty="0">
                <a:cs typeface="Calibri" panose="020F0502020204030204"/>
              </a:rPr>
              <a:t> </a:t>
            </a:r>
            <a:r>
              <a:rPr lang="en-US" dirty="0" err="1">
                <a:cs typeface="Calibri" panose="020F0502020204030204"/>
              </a:rPr>
              <a:t>megvalósítására</a:t>
            </a:r>
            <a:r>
              <a:rPr lang="en-US" dirty="0">
                <a:cs typeface="Calibri" panose="020F0502020204030204"/>
              </a:rPr>
              <a:t>. </a:t>
            </a:r>
            <a:r>
              <a:rPr lang="en-US" dirty="0" err="1">
                <a:cs typeface="Calibri" panose="020F0502020204030204"/>
              </a:rPr>
              <a:t>Majd</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applikációról</a:t>
            </a:r>
            <a:r>
              <a:rPr lang="en-US" dirty="0">
                <a:cs typeface="Calibri" panose="020F0502020204030204"/>
              </a:rPr>
              <a:t>, </a:t>
            </a:r>
            <a:r>
              <a:rPr lang="en-US" dirty="0" err="1">
                <a:cs typeface="Calibri" panose="020F0502020204030204"/>
              </a:rPr>
              <a:t>annak</a:t>
            </a:r>
            <a:r>
              <a:rPr lang="en-US" dirty="0">
                <a:cs typeface="Calibri" panose="020F0502020204030204"/>
              </a:rPr>
              <a:t> </a:t>
            </a:r>
            <a:r>
              <a:rPr lang="en-US" dirty="0" err="1">
                <a:cs typeface="Calibri" panose="020F0502020204030204"/>
              </a:rPr>
              <a:t>felépítéséről</a:t>
            </a:r>
            <a:r>
              <a:rPr lang="en-US" dirty="0">
                <a:cs typeface="Calibri" panose="020F0502020204030204"/>
              </a:rPr>
              <a:t> mind </a:t>
            </a:r>
            <a:r>
              <a:rPr lang="en-US" dirty="0" err="1">
                <a:cs typeface="Calibri" panose="020F0502020204030204"/>
              </a:rPr>
              <a:t>számítógépen</a:t>
            </a:r>
            <a:r>
              <a:rPr lang="en-US" dirty="0">
                <a:cs typeface="Calibri" panose="020F0502020204030204"/>
              </a:rPr>
              <a:t>, mind </a:t>
            </a:r>
            <a:r>
              <a:rPr lang="en-US" dirty="0" err="1">
                <a:cs typeface="Calibri" panose="020F0502020204030204"/>
              </a:rPr>
              <a:t>telefonon</a:t>
            </a:r>
            <a:r>
              <a:rPr lang="en-US" dirty="0">
                <a:cs typeface="Calibri" panose="020F0502020204030204"/>
              </a:rPr>
              <a:t>. </a:t>
            </a:r>
            <a:r>
              <a:rPr lang="en-US" dirty="0" err="1">
                <a:cs typeface="Calibri" panose="020F0502020204030204"/>
              </a:rPr>
              <a:t>Végül</a:t>
            </a:r>
            <a:r>
              <a:rPr lang="en-US" dirty="0">
                <a:cs typeface="Calibri" panose="020F0502020204030204"/>
              </a:rPr>
              <a:t> </a:t>
            </a:r>
            <a:r>
              <a:rPr lang="en-US" dirty="0" err="1">
                <a:cs typeface="Calibri" panose="020F0502020204030204"/>
              </a:rPr>
              <a:t>betekintünk</a:t>
            </a:r>
            <a:r>
              <a:rPr lang="en-US" dirty="0">
                <a:cs typeface="Calibri" panose="020F0502020204030204"/>
              </a:rPr>
              <a:t> a </a:t>
            </a:r>
            <a:r>
              <a:rPr lang="en-US" dirty="0" err="1">
                <a:cs typeface="Calibri" panose="020F0502020204030204"/>
              </a:rPr>
              <a:t>projekt</a:t>
            </a:r>
            <a:r>
              <a:rPr lang="en-US" dirty="0">
                <a:cs typeface="Calibri"/>
              </a:rPr>
              <a:t> </a:t>
            </a:r>
            <a:r>
              <a:rPr lang="en-US" dirty="0" err="1">
                <a:cs typeface="Calibri"/>
              </a:rPr>
              <a:t>lehetséges</a:t>
            </a:r>
            <a:r>
              <a:rPr lang="en-US" dirty="0">
                <a:cs typeface="Calibri"/>
              </a:rPr>
              <a:t> </a:t>
            </a:r>
            <a:r>
              <a:rPr lang="en-US" dirty="0" err="1">
                <a:cs typeface="Calibri"/>
              </a:rPr>
              <a:t>jövőjébe</a:t>
            </a:r>
            <a:r>
              <a:rPr lang="en-US" dirty="0">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Összesen 8 modellt készítettünk a 7 kollekcióhoz. A modellek – ahol szükséges volt – kaptak </a:t>
            </a:r>
            <a:r>
              <a:rPr lang="hu-HU" dirty="0" err="1"/>
              <a:t>CollectionName</a:t>
            </a:r>
            <a:r>
              <a:rPr lang="hu-HU" dirty="0"/>
              <a:t> attribútumot, illetve minden </a:t>
            </a:r>
            <a:r>
              <a:rPr lang="hu-HU" dirty="0" err="1"/>
              <a:t>property</a:t>
            </a:r>
            <a:r>
              <a:rPr lang="hu-HU" dirty="0"/>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Minden kollekciónak készítettünk egy-egy </a:t>
            </a:r>
            <a:r>
              <a:rPr lang="hu-HU" dirty="0" err="1"/>
              <a:t>repository</a:t>
            </a:r>
            <a:r>
              <a:rPr lang="hu-HU" dirty="0"/>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elkerüljük a kód </a:t>
            </a:r>
            <a:r>
              <a:rPr lang="hu-HU" dirty="0" err="1"/>
              <a:t>duplikációt</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a:t>
            </a:r>
            <a:r>
              <a:rPr lang="hu-HU" dirty="0" err="1"/>
              <a:t>controllerek</a:t>
            </a:r>
            <a:r>
              <a:rPr lang="hu-HU" dirty="0"/>
              <a:t> biztosítják a kommunikációt a backend és a frontend között, aminek a dokumentálása kritikus, hogy megfelelő legyen. Ennek érdekében egy Postman kollekciót hoztunk létre. Itt az egyes </a:t>
            </a:r>
            <a:r>
              <a:rPr lang="hu-HU" dirty="0" err="1"/>
              <a:t>controllerek</a:t>
            </a:r>
            <a:r>
              <a:rPr lang="hu-HU" dirty="0"/>
              <a:t> külön mappát kaptak, amiken belül pedig az egyes </a:t>
            </a:r>
            <a:r>
              <a:rPr lang="hu-HU" dirty="0" err="1"/>
              <a:t>Request</a:t>
            </a:r>
            <a:r>
              <a:rPr lang="hu-HU" dirty="0"/>
              <a:t>-ek vannak felsorolva. Mindegyik ki van töltve egy-egy üres kéréssel és leírással, amikből látszik, hogy milyen paramétereket vagy mezőket vár az </a:t>
            </a:r>
            <a:r>
              <a:rPr lang="hu-HU" dirty="0" err="1"/>
              <a:t>endpoint</a:t>
            </a:r>
            <a:r>
              <a:rPr lang="hu-HU" dirty="0"/>
              <a:t>. Továbbá minden egyes kéréshez legalább egy, de inkább több példát is tettünk, ahol az elküldés előtt is látszik, hogy milyen válasz érkezne rá.</a:t>
            </a:r>
          </a:p>
          <a:p>
            <a:endParaRPr lang="hu-HU" dirty="0"/>
          </a:p>
          <a:p>
            <a:r>
              <a:rPr lang="hu-HU" dirty="0"/>
              <a:t>A </a:t>
            </a:r>
            <a:r>
              <a:rPr lang="hu-HU" dirty="0" err="1"/>
              <a:t>controllerekben</a:t>
            </a:r>
            <a:r>
              <a:rPr lang="hu-HU" dirty="0"/>
              <a:t> van autentikáció és autorizáció, hogy kezelhessük a jogokat.</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2632839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Végül a backend kapcsán megemlíteném a teszteket is. Több mint 60 különböző unit tesztet készítettünk a </a:t>
            </a:r>
            <a:r>
              <a:rPr lang="hu-HU" dirty="0" err="1"/>
              <a:t>repositorykra</a:t>
            </a:r>
            <a:r>
              <a:rPr lang="hu-HU" dirty="0"/>
              <a:t> és a </a:t>
            </a:r>
            <a:r>
              <a:rPr lang="hu-HU" dirty="0" err="1"/>
              <a:t>controllerekre</a:t>
            </a:r>
            <a:r>
              <a:rPr lang="hu-HU" dirty="0"/>
              <a:t> együttesen, közben ügyelve arra, hogy beszédes neveket adjunk mindegyiknek.</a:t>
            </a:r>
          </a:p>
          <a:p>
            <a:endParaRPr lang="hu-HU" dirty="0"/>
          </a:p>
          <a:p>
            <a:r>
              <a:rPr lang="hu-HU" sz="1800" b="0" i="0" u="none" strike="noStrike" baseline="0" dirty="0">
                <a:solidFill>
                  <a:srgbClr val="000000"/>
                </a:solidFill>
                <a:latin typeface="Calibri" panose="020F0502020204030204" pitchFamily="34" charset="0"/>
              </a:rPr>
              <a:t>Teszteltünk hibás bemeneti paraméterekre, autorizáció nélküli cselekedetre. Leellenőriztük az adatbázisba való mentést, frissítést, törlést és lekérdezést, illetve, hogy hogy a kontroller megfelelő hibakóddal reagál hibás adat esetén. </a:t>
            </a:r>
          </a:p>
          <a:p>
            <a:r>
              <a:rPr lang="hu-HU" sz="1800" b="0" i="0" u="none" strike="noStrike" baseline="0" dirty="0">
                <a:solidFill>
                  <a:srgbClr val="000000"/>
                </a:solidFill>
                <a:latin typeface="Calibri" panose="020F0502020204030204" pitchFamily="34" charset="0"/>
              </a:rPr>
              <a:t>Teszteknél létrehoztunk minta adatokat mindegyik </a:t>
            </a:r>
            <a:r>
              <a:rPr lang="hu-HU" sz="1800" b="0" i="0" u="none" strike="noStrike" baseline="0" dirty="0" err="1">
                <a:solidFill>
                  <a:srgbClr val="000000"/>
                </a:solidFill>
                <a:latin typeface="Calibri" panose="020F0502020204030204" pitchFamily="34" charset="0"/>
              </a:rPr>
              <a:t>Model</a:t>
            </a:r>
            <a:r>
              <a:rPr lang="hu-HU" sz="1800" b="0" i="0" u="none" strike="noStrike" baseline="0" dirty="0">
                <a:solidFill>
                  <a:srgbClr val="000000"/>
                </a:solidFill>
                <a:latin typeface="Calibri" panose="020F0502020204030204" pitchFamily="34" charset="0"/>
              </a:rPr>
              <a:t> estén a </a:t>
            </a:r>
            <a:r>
              <a:rPr lang="hu-HU" sz="1800" b="0" i="0" u="none" strike="noStrike" baseline="0" dirty="0" err="1">
                <a:solidFill>
                  <a:srgbClr val="000000"/>
                </a:solidFill>
                <a:latin typeface="Calibri" panose="020F0502020204030204" pitchFamily="34" charset="0"/>
              </a:rPr>
              <a:t>RepositoryTestsBase</a:t>
            </a:r>
            <a:r>
              <a:rPr lang="hu-HU" sz="1800" b="0" i="0" u="none" strike="noStrike" baseline="0" dirty="0">
                <a:solidFill>
                  <a:srgbClr val="000000"/>
                </a:solidFill>
                <a:latin typeface="Calibri" panose="020F0502020204030204" pitchFamily="34" charset="0"/>
              </a:rPr>
              <a:t> osztályban. </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3563616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És most térjünk át a frontendre. Korábban Szilveszter megemlítette a </a:t>
            </a:r>
            <a:r>
              <a:rPr lang="hu-HU" dirty="0" err="1"/>
              <a:t>Localer</a:t>
            </a:r>
            <a:r>
              <a:rPr lang="hu-HU" dirty="0"/>
              <a:t>-t, ami nem más mint egy felület, ahol az önkéntes felhasználók fordítással járulhatnak hozzá a projekthez, valamint a moderátoroknak nyújt lehetőséget kezelni a beérkező recepteket, az új felhasználókat, a partnereket és a reklámokat. A </a:t>
            </a:r>
            <a:r>
              <a:rPr lang="hu-HU" dirty="0" err="1"/>
              <a:t>Localer</a:t>
            </a:r>
            <a:r>
              <a:rPr lang="hu-HU" dirty="0"/>
              <a:t> elérhető számítógépen és telefonon egyaránt a böngészőből, a </a:t>
            </a:r>
            <a:r>
              <a:rPr lang="hu-HU" dirty="0" err="1"/>
              <a:t>gump.live</a:t>
            </a:r>
            <a:r>
              <a:rPr lang="hu-HU" dirty="0"/>
              <a:t> </a:t>
            </a:r>
            <a:r>
              <a:rPr lang="hu-HU" dirty="0" err="1"/>
              <a:t>domainen</a:t>
            </a:r>
            <a:r>
              <a:rPr lang="hu-HU" dirty="0"/>
              <a:t>.</a:t>
            </a:r>
          </a:p>
          <a:p>
            <a:endParaRPr lang="hu-HU" dirty="0"/>
          </a:p>
          <a:p>
            <a:r>
              <a:rPr lang="hu-HU" dirty="0"/>
              <a:t>A frontend nagyobb részét viszont maga a mobilos applikáció teszi ki, amit </a:t>
            </a:r>
            <a:r>
              <a:rPr lang="hu-HU" dirty="0" err="1"/>
              <a:t>Capacitorral</a:t>
            </a:r>
            <a:r>
              <a:rPr lang="hu-HU" dirty="0"/>
              <a:t> </a:t>
            </a:r>
            <a:r>
              <a:rPr lang="hu-HU" dirty="0" err="1"/>
              <a:t>buildelünk</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Láthattuk, hogy két teljesen különálló felületet ölel magába nálunk a frontend kifejezés. Nem csak működésben, de használt technológiákban is van különbség. A </a:t>
            </a:r>
            <a:r>
              <a:rPr lang="hu-HU" dirty="0" err="1"/>
              <a:t>Localer</a:t>
            </a:r>
            <a:r>
              <a:rPr lang="hu-HU" dirty="0"/>
              <a:t>-t </a:t>
            </a:r>
            <a:r>
              <a:rPr lang="hu-HU" dirty="0" err="1"/>
              <a:t>Vue-val</a:t>
            </a:r>
            <a:r>
              <a:rPr lang="hu-HU" dirty="0"/>
              <a:t>, illetve </a:t>
            </a:r>
            <a:r>
              <a:rPr lang="hu-HU" dirty="0" err="1"/>
              <a:t>WindiCSS</a:t>
            </a:r>
            <a:r>
              <a:rPr lang="hu-HU" dirty="0"/>
              <a:t>-el készítettük, míg a </a:t>
            </a:r>
            <a:r>
              <a:rPr lang="hu-HU" dirty="0" err="1"/>
              <a:t>Gump</a:t>
            </a:r>
            <a:r>
              <a:rPr lang="hu-HU" dirty="0"/>
              <a:t> App-ot </a:t>
            </a:r>
            <a:r>
              <a:rPr lang="hu-HU" dirty="0" err="1"/>
              <a:t>Nuxt-tal</a:t>
            </a:r>
            <a:r>
              <a:rPr lang="hu-HU" dirty="0"/>
              <a:t> és </a:t>
            </a:r>
            <a:r>
              <a:rPr lang="hu-HU" dirty="0" err="1"/>
              <a:t>UnoCSS-sel</a:t>
            </a:r>
            <a:r>
              <a:rPr lang="hu-HU" dirty="0"/>
              <a:t>, majd </a:t>
            </a:r>
            <a:r>
              <a:rPr lang="hu-HU" dirty="0" err="1"/>
              <a:t>Capacitorral</a:t>
            </a:r>
            <a:r>
              <a:rPr lang="hu-HU" dirty="0"/>
              <a:t> </a:t>
            </a:r>
            <a:r>
              <a:rPr lang="hu-HU" dirty="0" err="1"/>
              <a:t>buildeltük</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25</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Még egy gyors ábrával megmutatom a </a:t>
            </a:r>
            <a:r>
              <a:rPr lang="hu-HU" dirty="0" err="1"/>
              <a:t>Localer</a:t>
            </a:r>
            <a:r>
              <a:rPr lang="hu-HU" dirty="0"/>
              <a:t> működését, utána nagyobb hangsúlyt kap a telefonos applikáció. A használatához </a:t>
            </a:r>
            <a:r>
              <a:rPr lang="hu-HU" dirty="0" err="1"/>
              <a:t>OAuth-szal</a:t>
            </a:r>
            <a:r>
              <a:rPr lang="hu-HU" dirty="0"/>
              <a:t> össze kell kapcsolni a felületet a fordító GitHub fiókjával. A legfrissebb fordításokat azonnal lekérdezi a </a:t>
            </a:r>
            <a:r>
              <a:rPr lang="hu-HU" dirty="0" err="1"/>
              <a:t>Repository-ból</a:t>
            </a:r>
            <a:r>
              <a:rPr lang="hu-HU" dirty="0"/>
              <a:t>. Amikor a Mentés gombra kattintunk, akkor az app készít egy </a:t>
            </a:r>
            <a:r>
              <a:rPr lang="hu-HU" dirty="0" err="1"/>
              <a:t>branchet</a:t>
            </a:r>
            <a:r>
              <a:rPr lang="hu-HU" dirty="0"/>
              <a:t>, ahova egy </a:t>
            </a:r>
            <a:r>
              <a:rPr lang="hu-HU" dirty="0" err="1"/>
              <a:t>commitban</a:t>
            </a:r>
            <a:r>
              <a:rPr lang="hu-HU" dirty="0"/>
              <a:t> </a:t>
            </a:r>
            <a:r>
              <a:rPr lang="hu-HU" dirty="0" err="1"/>
              <a:t>pusholja</a:t>
            </a:r>
            <a:r>
              <a:rPr lang="hu-HU" dirty="0"/>
              <a:t> a módosításokat, valamint nyit egy új </a:t>
            </a:r>
            <a:r>
              <a:rPr lang="hu-HU" dirty="0" err="1"/>
              <a:t>pull</a:t>
            </a:r>
            <a:r>
              <a:rPr lang="hu-HU" dirty="0"/>
              <a:t> </a:t>
            </a:r>
            <a:r>
              <a:rPr lang="hu-HU" dirty="0" err="1"/>
              <a:t>requestet</a:t>
            </a:r>
            <a:r>
              <a:rPr lang="hu-HU" dirty="0"/>
              <a:t>. Csak a mi jóváhagyásunkkal kerül csak be a fordítás az appba, az alkalmazás </a:t>
            </a:r>
            <a:r>
              <a:rPr lang="hu-HU" dirty="0" err="1"/>
              <a:t>újrabuildelésével</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26</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Miért használtunk inkább </a:t>
            </a:r>
            <a:r>
              <a:rPr lang="hu-HU" dirty="0" err="1"/>
              <a:t>Nuxt</a:t>
            </a:r>
            <a:r>
              <a:rPr lang="hu-HU" dirty="0"/>
              <a:t>-ot az apphoz? Mert egy tisztább </a:t>
            </a:r>
            <a:r>
              <a:rPr lang="hu-HU" dirty="0" err="1"/>
              <a:t>Vue</a:t>
            </a:r>
            <a:r>
              <a:rPr lang="hu-HU" dirty="0"/>
              <a:t> élményt nyújtott, hasznos eszközökkel, mint például, hogy nem volt szükség importokkal </a:t>
            </a:r>
            <a:r>
              <a:rPr lang="hu-HU" dirty="0" err="1"/>
              <a:t>telepakolni</a:t>
            </a:r>
            <a:r>
              <a:rPr lang="hu-HU" dirty="0"/>
              <a:t> a fájljaink tetejét, automatikusan a lokalizációt figyelembe véve generált </a:t>
            </a:r>
            <a:r>
              <a:rPr lang="hu-HU" dirty="0" err="1"/>
              <a:t>route-okat</a:t>
            </a:r>
            <a:r>
              <a:rPr lang="hu-HU" dirty="0"/>
              <a:t> az oldalakból és egy egységes </a:t>
            </a:r>
            <a:r>
              <a:rPr lang="hu-HU" dirty="0" err="1"/>
              <a:t>config</a:t>
            </a:r>
            <a:r>
              <a:rPr lang="hu-HU" dirty="0"/>
              <a:t> fájlt biztosított.</a:t>
            </a:r>
          </a:p>
        </p:txBody>
      </p:sp>
      <p:sp>
        <p:nvSpPr>
          <p:cNvPr id="4" name="Dia számának helye 3"/>
          <p:cNvSpPr>
            <a:spLocks noGrp="1"/>
          </p:cNvSpPr>
          <p:nvPr>
            <p:ph type="sldNum" sz="quarter" idx="5"/>
          </p:nvPr>
        </p:nvSpPr>
        <p:spPr/>
        <p:txBody>
          <a:bodyPr/>
          <a:lstStyle/>
          <a:p>
            <a:fld id="{51204EDD-2F7F-47AF-BFE0-8BC3D91A07A0}" type="slidenum">
              <a:rPr lang="hu-HU" smtClean="0"/>
              <a:t>27</a:t>
            </a:fld>
            <a:endParaRPr lang="hu-HU"/>
          </a:p>
        </p:txBody>
      </p:sp>
    </p:spTree>
    <p:extLst>
      <p:ext uri="{BB962C8B-B14F-4D97-AF65-F5344CB8AC3E}">
        <p14:creationId xmlns:p14="http://schemas.microsoft.com/office/powerpoint/2010/main" val="341788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Az </a:t>
            </a:r>
            <a:r>
              <a:rPr lang="hu-HU" dirty="0" err="1"/>
              <a:t>unoccs</a:t>
            </a:r>
            <a:r>
              <a:rPr lang="hu-HU" dirty="0"/>
              <a:t> alapja, hogy akkor jó a </a:t>
            </a:r>
            <a:r>
              <a:rPr lang="hu-HU" dirty="0" err="1"/>
              <a:t>css</a:t>
            </a:r>
            <a:r>
              <a:rPr lang="hu-HU" dirty="0"/>
              <a:t>, ha nincs </a:t>
            </a:r>
            <a:r>
              <a:rPr lang="hu-HU" dirty="0" err="1"/>
              <a:t>css</a:t>
            </a:r>
            <a:r>
              <a:rPr lang="hu-HU" dirty="0"/>
              <a:t>. A </a:t>
            </a:r>
            <a:r>
              <a:rPr lang="hu-HU" dirty="0" err="1"/>
              <a:t>utility</a:t>
            </a:r>
            <a:r>
              <a:rPr lang="hu-HU" dirty="0"/>
              <a:t> </a:t>
            </a:r>
            <a:r>
              <a:rPr lang="hu-HU" dirty="0" err="1"/>
              <a:t>first</a:t>
            </a:r>
            <a:r>
              <a:rPr lang="hu-HU" dirty="0"/>
              <a:t> </a:t>
            </a:r>
            <a:r>
              <a:rPr lang="hu-HU" dirty="0" err="1"/>
              <a:t>classokat</a:t>
            </a:r>
            <a:r>
              <a:rPr lang="hu-HU" dirty="0"/>
              <a:t> </a:t>
            </a:r>
            <a:r>
              <a:rPr lang="hu-HU" dirty="0" err="1"/>
              <a:t>html</a:t>
            </a:r>
            <a:r>
              <a:rPr lang="hu-HU" dirty="0"/>
              <a:t> </a:t>
            </a:r>
            <a:r>
              <a:rPr lang="hu-HU" dirty="0" err="1"/>
              <a:t>attributumokként</a:t>
            </a:r>
            <a:r>
              <a:rPr lang="hu-HU" dirty="0"/>
              <a:t> használja, valamint teljes mértékben személyre lehet szabni </a:t>
            </a:r>
            <a:r>
              <a:rPr lang="hu-HU" dirty="0" err="1"/>
              <a:t>regex</a:t>
            </a:r>
            <a:r>
              <a:rPr lang="hu-HU" dirty="0"/>
              <a:t> segítségével.</a:t>
            </a:r>
          </a:p>
        </p:txBody>
      </p:sp>
      <p:sp>
        <p:nvSpPr>
          <p:cNvPr id="4" name="Dia számának helye 3"/>
          <p:cNvSpPr>
            <a:spLocks noGrp="1"/>
          </p:cNvSpPr>
          <p:nvPr>
            <p:ph type="sldNum" sz="quarter" idx="5"/>
          </p:nvPr>
        </p:nvSpPr>
        <p:spPr/>
        <p:txBody>
          <a:bodyPr/>
          <a:lstStyle/>
          <a:p>
            <a:fld id="{51204EDD-2F7F-47AF-BFE0-8BC3D91A07A0}" type="slidenum">
              <a:rPr lang="hu-HU" smtClean="0"/>
              <a:t>28</a:t>
            </a:fld>
            <a:endParaRPr lang="hu-HU"/>
          </a:p>
        </p:txBody>
      </p:sp>
    </p:spTree>
    <p:extLst>
      <p:ext uri="{BB962C8B-B14F-4D97-AF65-F5344CB8AC3E}">
        <p14:creationId xmlns:p14="http://schemas.microsoft.com/office/powerpoint/2010/main" val="13441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sz="1800" b="0" i="0" u="none" strike="noStrike" baseline="0" dirty="0">
                <a:solidFill>
                  <a:srgbClr val="000000"/>
                </a:solidFill>
                <a:latin typeface="Calibri" panose="020F0502020204030204" pitchFamily="34" charset="0"/>
              </a:rPr>
              <a:t>A frontenden a UI és a unit teszteket a </a:t>
            </a:r>
            <a:r>
              <a:rPr lang="hu-HU" sz="1800" b="0" i="0" u="none" strike="noStrike" baseline="0" dirty="0" err="1">
                <a:solidFill>
                  <a:srgbClr val="000000"/>
                </a:solidFill>
                <a:latin typeface="Calibri" panose="020F0502020204030204" pitchFamily="34" charset="0"/>
              </a:rPr>
              <a:t>Vitest</a:t>
            </a:r>
            <a:r>
              <a:rPr lang="hu-HU" sz="1800" b="0" i="0" u="none" strike="noStrike" baseline="0" dirty="0">
                <a:solidFill>
                  <a:srgbClr val="000000"/>
                </a:solidFill>
                <a:latin typeface="Calibri" panose="020F0502020204030204" pitchFamily="34" charset="0"/>
              </a:rPr>
              <a:t> segítségével valósítottuk meg. Teszteltük a navigációs menük helyes működését, az alkalmazás által megjelenített adatok helyességét, </a:t>
            </a:r>
            <a:r>
              <a:rPr lang="hu-HU" sz="1800" b="0" i="0" u="none" strike="noStrike" baseline="0" dirty="0">
                <a:latin typeface="Calibri" panose="020F0502020204030204" pitchFamily="34" charset="0"/>
              </a:rPr>
              <a:t>formátumát és elrendezését. Megbizonyosodtunk arról, hogy gombnyomás hatására megjelennek-e a kívánt elemek a DOM-ban és tartalmazzák-e a megfelelő szöveget.</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29</a:t>
            </a:fld>
            <a:endParaRPr lang="hu-HU"/>
          </a:p>
        </p:txBody>
      </p:sp>
    </p:spTree>
    <p:extLst>
      <p:ext uri="{BB962C8B-B14F-4D97-AF65-F5344CB8AC3E}">
        <p14:creationId xmlns:p14="http://schemas.microsoft.com/office/powerpoint/2010/main" val="203800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hu-HU" dirty="0">
                <a:cs typeface="Calibri" panose="020F0502020204030204"/>
              </a:rPr>
              <a:t>Sziszi</a:t>
            </a:r>
            <a:endParaRPr lang="hu-HU" dirty="0">
              <a:ea typeface="Calibri"/>
              <a:cs typeface="Calibri"/>
            </a:endParaRPr>
          </a:p>
          <a:p>
            <a:pPr marL="0" lvl="8"/>
            <a:r>
              <a:rPr lang="en-US" dirty="0" err="1">
                <a:ea typeface="Calibri"/>
                <a:cs typeface="Calibri"/>
              </a:rPr>
              <a:t>Következzék</a:t>
            </a:r>
            <a:r>
              <a:rPr lang="en-US" dirty="0">
                <a:ea typeface="Calibri"/>
                <a:cs typeface="Calibri"/>
              </a:rPr>
              <a:t> a </a:t>
            </a:r>
            <a:r>
              <a:rPr lang="en-US" dirty="0" err="1">
                <a:ea typeface="Calibri"/>
                <a:cs typeface="Calibri"/>
              </a:rPr>
              <a:t>bevezetés</a:t>
            </a:r>
            <a:r>
              <a:rPr lang="en-US" dirty="0">
                <a:ea typeface="Calibri"/>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sz="1800" b="0" i="0" u="none" strike="noStrike" baseline="0" dirty="0">
                <a:solidFill>
                  <a:srgbClr val="000000"/>
                </a:solidFill>
                <a:latin typeface="Calibri" panose="020F0502020204030204" pitchFamily="34" charset="0"/>
              </a:rPr>
              <a:t>A UI terveket a </a:t>
            </a:r>
            <a:r>
              <a:rPr lang="hu-HU" sz="1800" b="0" i="0" u="none" strike="noStrike" baseline="0" dirty="0" err="1">
                <a:solidFill>
                  <a:srgbClr val="000000"/>
                </a:solidFill>
                <a:latin typeface="Calibri" panose="020F0502020204030204" pitchFamily="34" charset="0"/>
              </a:rPr>
              <a:t>Figma</a:t>
            </a:r>
            <a:r>
              <a:rPr lang="hu-HU" sz="1800" b="0" i="0" u="none" strike="noStrike" baseline="0" dirty="0">
                <a:solidFill>
                  <a:srgbClr val="000000"/>
                </a:solidFill>
                <a:latin typeface="Calibri" panose="020F0502020204030204" pitchFamily="34" charset="0"/>
              </a:rPr>
              <a:t> nevezetű alkalmazás segítségével valósítottuk meg. Nagy segítség volt, hogy az elkészített komponenseket </a:t>
            </a:r>
            <a:r>
              <a:rPr lang="hu-HU" sz="1800" b="0" i="0" u="none" strike="noStrike" baseline="0" dirty="0" err="1">
                <a:solidFill>
                  <a:srgbClr val="000000"/>
                </a:solidFill>
                <a:latin typeface="Calibri" panose="020F0502020204030204" pitchFamily="34" charset="0"/>
              </a:rPr>
              <a:t>svg</a:t>
            </a:r>
            <a:r>
              <a:rPr lang="hu-HU" sz="1800" b="0" i="0" u="none" strike="noStrike" baseline="0" dirty="0">
                <a:solidFill>
                  <a:srgbClr val="000000"/>
                </a:solidFill>
                <a:latin typeface="Calibri" panose="020F0502020204030204" pitchFamily="34" charset="0"/>
              </a:rPr>
              <a:t> vagy </a:t>
            </a:r>
            <a:r>
              <a:rPr lang="hu-HU" sz="1800" b="0" i="0" u="none" strike="noStrike" baseline="0" dirty="0" err="1">
                <a:solidFill>
                  <a:srgbClr val="000000"/>
                </a:solidFill>
                <a:latin typeface="Calibri" panose="020F0502020204030204" pitchFamily="34" charset="0"/>
              </a:rPr>
              <a:t>css</a:t>
            </a:r>
            <a:r>
              <a:rPr lang="hu-HU" sz="1800" b="0" i="0" u="none" strike="noStrike" baseline="0" dirty="0">
                <a:solidFill>
                  <a:srgbClr val="000000"/>
                </a:solidFill>
                <a:latin typeface="Calibri" panose="020F0502020204030204" pitchFamily="34" charset="0"/>
              </a:rPr>
              <a:t> kód formájában két tattintással sikerült átvinnünk a frontendre.</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30</a:t>
            </a:fld>
            <a:endParaRPr lang="hu-HU"/>
          </a:p>
        </p:txBody>
      </p:sp>
    </p:spTree>
    <p:extLst>
      <p:ext uri="{BB962C8B-B14F-4D97-AF65-F5344CB8AC3E}">
        <p14:creationId xmlns:p14="http://schemas.microsoft.com/office/powerpoint/2010/main" val="3110150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Most pedig az applikáció felületéről és működéséről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31</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mobilalkalmazásról itt látható néhány kép, amit hamarosan részletesen be fogok mutatni.</a:t>
            </a:r>
          </a:p>
          <a:p>
            <a:r>
              <a:rPr lang="hu-HU" dirty="0"/>
              <a:t>----</a:t>
            </a:r>
          </a:p>
          <a:p>
            <a:r>
              <a:rPr lang="hu-HU" dirty="0"/>
              <a:t>Sziszi</a:t>
            </a:r>
          </a:p>
          <a:p>
            <a:r>
              <a:rPr lang="hu-HU" dirty="0"/>
              <a:t>A mobilapp elindításakor ez első, amit látunk az ez: *rámutat az első képre*</a:t>
            </a:r>
          </a:p>
          <a:p>
            <a:r>
              <a:rPr lang="hu-HU" dirty="0"/>
              <a:t>Itt lehetőség van bejelentkezni vagy regisztrálni, aminek a felülete így néz ki: *rámutat a második képre*</a:t>
            </a:r>
          </a:p>
          <a:p>
            <a:r>
              <a:rPr lang="hu-HU" dirty="0"/>
              <a:t>A főoldalon egyből recepteket látunk. Az éppen </a:t>
            </a:r>
            <a:r>
              <a:rPr lang="hu-HU" dirty="0" err="1"/>
              <a:t>felkapottakat</a:t>
            </a:r>
            <a:r>
              <a:rPr lang="hu-HU" dirty="0"/>
              <a:t>, de a jobb felső sarokban lehetőségünk van a szűrést átállítani, hogy a legújabbakat, vagy a valaha feltöltött legjobb recepteket lássuk.</a:t>
            </a:r>
          </a:p>
          <a:p>
            <a:r>
              <a:rPr lang="hu-HU" dirty="0"/>
              <a:t>Egy recept megnyitásakor 3 </a:t>
            </a:r>
            <a:r>
              <a:rPr lang="hu-HU" dirty="0" err="1"/>
              <a:t>tabon</a:t>
            </a:r>
            <a:r>
              <a:rPr lang="hu-HU" dirty="0"/>
              <a:t> láthatjuk az Infókat, a Hozzávalókat és az elkészítéshez szükséges lépéseket.</a:t>
            </a:r>
          </a:p>
          <a:p>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32</a:t>
            </a:fld>
            <a:endParaRPr lang="hu-HU"/>
          </a:p>
        </p:txBody>
      </p:sp>
    </p:spTree>
    <p:extLst>
      <p:ext uri="{BB962C8B-B14F-4D97-AF65-F5344CB8AC3E}">
        <p14:creationId xmlns:p14="http://schemas.microsoft.com/office/powerpoint/2010/main" val="252552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További 3 kép csak így mutatóba.</a:t>
            </a:r>
          </a:p>
          <a:p>
            <a:r>
              <a:rPr lang="hu-HU" dirty="0"/>
              <a:t>----</a:t>
            </a:r>
          </a:p>
          <a:p>
            <a:r>
              <a:rPr lang="hu-HU" dirty="0"/>
              <a:t>Itt az első képen a lépéssor látható a készítés közben. A receptek menüponton külön vannak szedve a sajátok, a kedveltek, illetve az elmentettek.</a:t>
            </a:r>
          </a:p>
          <a:p>
            <a:r>
              <a:rPr lang="hu-HU" dirty="0"/>
              <a:t>Még egy utolsó példának megmutatom a profil nézetet, ahol pár statisztikát és jelvényeket lehet megtekinteni.</a:t>
            </a:r>
          </a:p>
        </p:txBody>
      </p:sp>
      <p:sp>
        <p:nvSpPr>
          <p:cNvPr id="4" name="Dia számának helye 3"/>
          <p:cNvSpPr>
            <a:spLocks noGrp="1"/>
          </p:cNvSpPr>
          <p:nvPr>
            <p:ph type="sldNum" sz="quarter" idx="5"/>
          </p:nvPr>
        </p:nvSpPr>
        <p:spPr/>
        <p:txBody>
          <a:bodyPr/>
          <a:lstStyle/>
          <a:p>
            <a:fld id="{51204EDD-2F7F-47AF-BFE0-8BC3D91A07A0}" type="slidenum">
              <a:rPr lang="hu-HU" smtClean="0"/>
              <a:t>33</a:t>
            </a:fld>
            <a:endParaRPr lang="hu-HU"/>
          </a:p>
        </p:txBody>
      </p:sp>
    </p:spTree>
    <p:extLst>
      <p:ext uri="{BB962C8B-B14F-4D97-AF65-F5344CB8AC3E}">
        <p14:creationId xmlns:p14="http://schemas.microsoft.com/office/powerpoint/2010/main" val="1842967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Ezen a képen a </a:t>
            </a:r>
            <a:r>
              <a:rPr lang="hu-HU" dirty="0" err="1"/>
              <a:t>Localer</a:t>
            </a:r>
            <a:r>
              <a:rPr lang="hu-HU" dirty="0"/>
              <a:t> látható.</a:t>
            </a:r>
          </a:p>
          <a:p>
            <a:r>
              <a:rPr lang="hu-HU" dirty="0"/>
              <a:t>---</a:t>
            </a:r>
          </a:p>
          <a:p>
            <a:r>
              <a:rPr lang="hu-HU" dirty="0"/>
              <a:t>A </a:t>
            </a:r>
            <a:r>
              <a:rPr lang="hu-HU" dirty="0" err="1"/>
              <a:t>Localer</a:t>
            </a:r>
            <a:r>
              <a:rPr lang="hu-HU" dirty="0"/>
              <a:t> fordításra szolgáló felületéről láthatunk most egy képet. Bal oldalt van a különböző szövegek listája, középen pedig a különböző nyelvek változatai. A módosításokat automatikusan észleli az oldal, de csak a </a:t>
            </a:r>
            <a:r>
              <a:rPr lang="hu-HU" dirty="0" err="1"/>
              <a:t>Save</a:t>
            </a:r>
            <a:r>
              <a:rPr lang="hu-HU" dirty="0"/>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34</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35</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És most angolul bemutatjuk a </a:t>
            </a:r>
            <a:r>
              <a:rPr lang="hu-HU" dirty="0" err="1"/>
              <a:t>Localert</a:t>
            </a:r>
            <a:r>
              <a:rPr lang="hu-HU" dirty="0"/>
              <a:t>, a moderátor felületet és az applikációt.</a:t>
            </a:r>
          </a:p>
          <a:p>
            <a:r>
              <a:rPr lang="hu-HU" dirty="0"/>
              <a:t>Áron – </a:t>
            </a:r>
            <a:r>
              <a:rPr lang="hu-HU" dirty="0" err="1"/>
              <a:t>Localer</a:t>
            </a:r>
            <a:endParaRPr lang="hu-HU" dirty="0"/>
          </a:p>
          <a:p>
            <a:r>
              <a:rPr lang="hu-HU" dirty="0"/>
              <a:t>Attila – </a:t>
            </a:r>
            <a:r>
              <a:rPr lang="hu-HU" dirty="0" err="1"/>
              <a:t>Moderációs</a:t>
            </a:r>
            <a:r>
              <a:rPr lang="hu-HU" dirty="0"/>
              <a:t> felület</a:t>
            </a:r>
          </a:p>
          <a:p>
            <a:r>
              <a:rPr lang="hu-HU" dirty="0"/>
              <a:t>Sziszi – </a:t>
            </a:r>
            <a:r>
              <a:rPr lang="hu-HU" dirty="0" err="1"/>
              <a:t>Gump</a:t>
            </a:r>
            <a:r>
              <a:rPr lang="hu-HU" dirty="0"/>
              <a:t> App</a:t>
            </a:r>
          </a:p>
        </p:txBody>
      </p:sp>
      <p:sp>
        <p:nvSpPr>
          <p:cNvPr id="4" name="Dia számának helye 3"/>
          <p:cNvSpPr>
            <a:spLocks noGrp="1"/>
          </p:cNvSpPr>
          <p:nvPr>
            <p:ph type="sldNum" sz="quarter" idx="5"/>
          </p:nvPr>
        </p:nvSpPr>
        <p:spPr/>
        <p:txBody>
          <a:bodyPr/>
          <a:lstStyle/>
          <a:p>
            <a:fld id="{51204EDD-2F7F-47AF-BFE0-8BC3D91A07A0}" type="slidenum">
              <a:rPr lang="hu-HU" smtClean="0"/>
              <a:t>36</a:t>
            </a:fld>
            <a:endParaRPr lang="hu-HU"/>
          </a:p>
        </p:txBody>
      </p:sp>
    </p:spTree>
    <p:extLst>
      <p:ext uri="{BB962C8B-B14F-4D97-AF65-F5344CB8AC3E}">
        <p14:creationId xmlns:p14="http://schemas.microsoft.com/office/powerpoint/2010/main" val="3645095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Most pedig mondok egy pár távlati tervet az alkalmazással kapcsolatban.</a:t>
            </a:r>
          </a:p>
        </p:txBody>
      </p:sp>
      <p:sp>
        <p:nvSpPr>
          <p:cNvPr id="4" name="Dia számának helye 3"/>
          <p:cNvSpPr>
            <a:spLocks noGrp="1"/>
          </p:cNvSpPr>
          <p:nvPr>
            <p:ph type="sldNum" sz="quarter" idx="5"/>
          </p:nvPr>
        </p:nvSpPr>
        <p:spPr/>
        <p:txBody>
          <a:bodyPr/>
          <a:lstStyle/>
          <a:p>
            <a:fld id="{51204EDD-2F7F-47AF-BFE0-8BC3D91A07A0}" type="slidenum">
              <a:rPr lang="hu-HU" smtClean="0"/>
              <a:t>37</a:t>
            </a:fld>
            <a:endParaRPr lang="hu-HU"/>
          </a:p>
        </p:txBody>
      </p:sp>
    </p:spTree>
    <p:extLst>
      <p:ext uri="{BB962C8B-B14F-4D97-AF65-F5344CB8AC3E}">
        <p14:creationId xmlns:p14="http://schemas.microsoft.com/office/powerpoint/2010/main" val="2975093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38</a:t>
            </a:fld>
            <a:endParaRPr lang="hu-HU"/>
          </a:p>
        </p:txBody>
      </p:sp>
    </p:spTree>
    <p:extLst>
      <p:ext uri="{BB962C8B-B14F-4D97-AF65-F5344CB8AC3E}">
        <p14:creationId xmlns:p14="http://schemas.microsoft.com/office/powerpoint/2010/main" val="76473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Köszönjük a megtisztelő figyelmet!</a:t>
            </a:r>
          </a:p>
        </p:txBody>
      </p:sp>
      <p:sp>
        <p:nvSpPr>
          <p:cNvPr id="4" name="Dia számának helye 3"/>
          <p:cNvSpPr>
            <a:spLocks noGrp="1"/>
          </p:cNvSpPr>
          <p:nvPr>
            <p:ph type="sldNum" sz="quarter" idx="5"/>
          </p:nvPr>
        </p:nvSpPr>
        <p:spPr/>
        <p:txBody>
          <a:bodyPr/>
          <a:lstStyle/>
          <a:p>
            <a:fld id="{51204EDD-2F7F-47AF-BFE0-8BC3D91A07A0}" type="slidenum">
              <a:rPr lang="hu-HU" smtClean="0"/>
              <a:t>39</a:t>
            </a:fld>
            <a:endParaRPr lang="hu-HU"/>
          </a:p>
        </p:txBody>
      </p:sp>
    </p:spTree>
    <p:extLst>
      <p:ext uri="{BB962C8B-B14F-4D97-AF65-F5344CB8AC3E}">
        <p14:creationId xmlns:p14="http://schemas.microsoft.com/office/powerpoint/2010/main" val="363574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a:rPr>
              <a:t>Sziszi</a:t>
            </a:r>
          </a:p>
          <a:p>
            <a:r>
              <a:rPr lang="hu-HU" dirty="0">
                <a:cs typeface="Calibri"/>
              </a:rPr>
              <a:t>Először is tisztázzuk mi az a </a:t>
            </a:r>
            <a:r>
              <a:rPr lang="hu-HU" dirty="0" err="1">
                <a:cs typeface="Calibri"/>
              </a:rPr>
              <a:t>Gump</a:t>
            </a:r>
            <a:r>
              <a:rPr lang="hu-HU" dirty="0">
                <a:cs typeface="Calibri"/>
              </a:rPr>
              <a:t>. Négy alappillér jellemzi:</a:t>
            </a:r>
            <a:endParaRPr lang="en-US" dirty="0">
              <a:cs typeface="Calibri"/>
            </a:endParaRPr>
          </a:p>
          <a:p>
            <a:pPr marL="171450" indent="-171450">
              <a:buFont typeface="Arial"/>
              <a:buChar char="•"/>
            </a:pPr>
            <a:r>
              <a:rPr lang="hu-HU" dirty="0">
                <a:cs typeface="Calibri"/>
              </a:rPr>
              <a:t>Az óriási adatbázis, ahol tároljuk a felhasználókat és a recepteket</a:t>
            </a:r>
            <a:endParaRPr lang="hu-HU" dirty="0">
              <a:ea typeface="Calibri"/>
              <a:cs typeface="Calibri"/>
            </a:endParaRPr>
          </a:p>
          <a:p>
            <a:pPr marL="171450" indent="-171450">
              <a:buFont typeface="Arial"/>
              <a:buChar char="•"/>
            </a:pPr>
            <a:r>
              <a:rPr lang="hu-HU" dirty="0">
                <a:cs typeface="Calibri"/>
              </a:rPr>
              <a:t>A felhasználók jelvényei, amiket az applikáció használatával gyűjthetnek</a:t>
            </a:r>
            <a:endParaRPr lang="hu-HU" dirty="0">
              <a:ea typeface="Calibri"/>
              <a:cs typeface="Calibri"/>
            </a:endParaRPr>
          </a:p>
          <a:p>
            <a:pPr marL="171450" indent="-171450">
              <a:buFont typeface="Arial"/>
              <a:buChar char="•"/>
            </a:pPr>
            <a:r>
              <a:rPr lang="hu-HU" dirty="0">
                <a:cs typeface="Calibri"/>
              </a:rPr>
              <a:t>A receptek moduláris megosztása, ami pontosan mit is jelent? (pizza példa)</a:t>
            </a:r>
            <a:endParaRPr lang="hu-HU" dirty="0">
              <a:ea typeface="Calibri"/>
              <a:cs typeface="Calibri"/>
            </a:endParaRPr>
          </a:p>
          <a:p>
            <a:pPr marL="171450" indent="-171450">
              <a:buFont typeface="Arial"/>
              <a:buChar char="•"/>
            </a:pPr>
            <a:r>
              <a:rPr lang="hu-HU" dirty="0">
                <a:cs typeface="Calibri"/>
              </a:rPr>
              <a:t>A negyedik alappillért a partnereink és a banner hirdetéseik képzik, amikből bevételszerzési lehetőségünk adódik</a:t>
            </a:r>
            <a:endParaRPr lang="hu-HU" dirty="0">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panose="020F0502020204030204"/>
              </a:rPr>
              <a:t>Sziszi</a:t>
            </a:r>
            <a:endParaRPr lang="hu-HU" dirty="0">
              <a:ea typeface="Calibri"/>
              <a:cs typeface="Calibri"/>
            </a:endParaRPr>
          </a:p>
          <a:p>
            <a:r>
              <a:rPr lang="hu-HU" dirty="0">
                <a:ea typeface="Calibri"/>
                <a:cs typeface="Calibri"/>
              </a:rPr>
              <a:t>Az alkalmazás legfőbb tulajdonságai többek között:</a:t>
            </a:r>
          </a:p>
          <a:p>
            <a:pPr marL="171450" indent="-171450">
              <a:buFont typeface="Arial" panose="020B0604020202020204" pitchFamily="34" charset="0"/>
              <a:buChar char="•"/>
            </a:pPr>
            <a:r>
              <a:rPr lang="hu-HU" dirty="0"/>
              <a:t>A felhasználóbarát receptkészítés</a:t>
            </a:r>
          </a:p>
          <a:p>
            <a:pPr marL="171450" indent="-171450">
              <a:buFont typeface="Arial" panose="020B0604020202020204" pitchFamily="34" charset="0"/>
              <a:buChar char="•"/>
            </a:pPr>
            <a:r>
              <a:rPr lang="hu-HU" dirty="0"/>
              <a:t>A beépített közösségi háló, azaz a felhasználók követése és a receptek kedvelése</a:t>
            </a:r>
          </a:p>
          <a:p>
            <a:pPr marL="171450" indent="-171450">
              <a:buFont typeface="Arial" panose="020B0604020202020204" pitchFamily="34" charset="0"/>
              <a:buChar char="•"/>
            </a:pPr>
            <a:r>
              <a:rPr lang="hu-HU" dirty="0"/>
              <a:t>Az alkalmazás többnyelvűsége, hogy különböző nyelveken lehessen használni az appot. Ehhez készítettünk egy felületet, a </a:t>
            </a:r>
            <a:r>
              <a:rPr lang="hu-HU" dirty="0" err="1"/>
              <a:t>Localert</a:t>
            </a:r>
            <a:r>
              <a:rPr lang="hu-HU" dirty="0"/>
              <a:t>, amit bárki használhat a fordításra, de ezt később fejti ki Áron részletesebben.</a:t>
            </a:r>
          </a:p>
          <a:p>
            <a:pPr marL="171450" indent="-171450">
              <a:buFont typeface="Arial" panose="020B0604020202020204" pitchFamily="34" charset="0"/>
              <a:buChar char="•"/>
            </a:pPr>
            <a:r>
              <a:rPr lang="hu-HU" dirty="0"/>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panose="020F0502020204030204"/>
              </a:rPr>
              <a:t>Sziszi</a:t>
            </a:r>
            <a:endParaRPr lang="hu-HU" dirty="0"/>
          </a:p>
          <a:p>
            <a:r>
              <a:rPr lang="hu-HU" dirty="0"/>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 A csapatunkban nem voltak a feladatok szigorúan kiosztva, bárki bárhol dolgozhatott, de voltak területek, amikbe egyikőnk több munkát fektetett, mint a csapat többi tagja.</a:t>
            </a:r>
          </a:p>
          <a:p>
            <a:r>
              <a:rPr lang="hu-HU" dirty="0"/>
              <a:t>Sziszi: Én elsősorban a backend, a frontend, a dokumentáció és a prezentáció készítésében jeleskedtem.</a:t>
            </a:r>
          </a:p>
          <a:p>
            <a:r>
              <a:rPr lang="hu-HU" dirty="0"/>
              <a:t>Áron: Nekem köszönhetjük az appunk csodálatos designját, a fordító felületet és a frontend kódjának jelentős részét. </a:t>
            </a:r>
          </a:p>
          <a:p>
            <a:r>
              <a:rPr lang="hu-HU" dirty="0"/>
              <a:t>Attila: Én voltam a backend </a:t>
            </a:r>
            <a:r>
              <a:rPr lang="hu-HU" dirty="0" err="1"/>
              <a:t>peer</a:t>
            </a:r>
            <a:r>
              <a:rPr lang="hu-HU" dirty="0"/>
              <a:t> és készítettem a </a:t>
            </a:r>
            <a:r>
              <a:rPr lang="hu-HU" dirty="0" err="1"/>
              <a:t>moderációs</a:t>
            </a:r>
            <a:r>
              <a:rPr lang="hu-HU" dirty="0"/>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csapatmunka két legfontosabb eszköze a GitHub és a </a:t>
            </a:r>
            <a:r>
              <a:rPr lang="hu-HU" dirty="0" err="1"/>
              <a:t>Discord</a:t>
            </a:r>
            <a:r>
              <a:rPr lang="hu-HU" dirty="0"/>
              <a:t> volt.</a:t>
            </a:r>
          </a:p>
          <a:p>
            <a:r>
              <a:rPr lang="hu-HU" dirty="0"/>
              <a:t>GitHubon a képen látható Status </a:t>
            </a:r>
            <a:r>
              <a:rPr lang="hu-HU" dirty="0" err="1"/>
              <a:t>Board-on</a:t>
            </a:r>
            <a:r>
              <a:rPr lang="hu-HU" dirty="0"/>
              <a:t> vezettük az </a:t>
            </a:r>
            <a:r>
              <a:rPr lang="hu-HU" dirty="0" err="1"/>
              <a:t>issue-kat</a:t>
            </a:r>
            <a:r>
              <a:rPr lang="hu-HU" dirty="0"/>
              <a:t>, a kommunikáció nagyját pedig </a:t>
            </a:r>
            <a:r>
              <a:rPr lang="hu-HU" dirty="0" err="1"/>
              <a:t>Discordon</a:t>
            </a:r>
            <a:r>
              <a:rPr lang="hu-HU" dirty="0"/>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megannyi </a:t>
            </a:r>
            <a:r>
              <a:rPr lang="hu-HU" dirty="0" err="1"/>
              <a:t>Git</a:t>
            </a:r>
            <a:r>
              <a:rPr lang="hu-HU" dirty="0"/>
              <a:t> </a:t>
            </a:r>
            <a:r>
              <a:rPr lang="hu-HU" dirty="0" err="1"/>
              <a:t>workflow</a:t>
            </a:r>
            <a:r>
              <a:rPr lang="hu-HU" dirty="0"/>
              <a:t> közül a </a:t>
            </a:r>
            <a:r>
              <a:rPr lang="hu-HU" dirty="0" err="1"/>
              <a:t>Feature</a:t>
            </a:r>
            <a:r>
              <a:rPr lang="hu-HU" dirty="0"/>
              <a:t> </a:t>
            </a:r>
            <a:r>
              <a:rPr lang="hu-HU" dirty="0" err="1"/>
              <a:t>Workflow-ra</a:t>
            </a:r>
            <a:r>
              <a:rPr lang="hu-HU" dirty="0"/>
              <a:t> esett a választás, ami annyit tesz, hogy minden egyes </a:t>
            </a:r>
            <a:r>
              <a:rPr lang="hu-HU" dirty="0" err="1"/>
              <a:t>feature-nek</a:t>
            </a:r>
            <a:r>
              <a:rPr lang="hu-HU" dirty="0"/>
              <a:t> létrehoztunk egy-egy </a:t>
            </a:r>
            <a:r>
              <a:rPr lang="hu-HU" dirty="0" err="1"/>
              <a:t>branchet</a:t>
            </a:r>
            <a:r>
              <a:rPr lang="hu-HU" dirty="0"/>
              <a:t>, majd azokat </a:t>
            </a:r>
            <a:r>
              <a:rPr lang="hu-HU" dirty="0" err="1"/>
              <a:t>mergeltük</a:t>
            </a:r>
            <a:r>
              <a:rPr lang="hu-HU" dirty="0"/>
              <a:t> a </a:t>
            </a:r>
            <a:r>
              <a:rPr lang="hu-HU" dirty="0" err="1"/>
              <a:t>mainbe</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2023. 06. 04.</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2023. 06. 04.</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82.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igma.com/file/fuqFbwU64lUy7Dcime5fMZ/GUMP?node-id=51595%3A4712&amp;t=qbHRIz2samkm0i5N-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pi.gump.live/" TargetMode="External"/><Relationship Id="rId7"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hyperlink" Target="https://gump.liv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4416444" cy="1344377"/>
          </a:xfrm>
        </p:spPr>
        <p:txBody>
          <a:bodyPr>
            <a:normAutofit/>
          </a:bodyPr>
          <a:lstStyle/>
          <a:p>
            <a:r>
              <a:rPr lang="hu-HU">
                <a:latin typeface="Ubuntu"/>
              </a:rPr>
              <a:t>GitHub </a:t>
            </a:r>
            <a:r>
              <a:rPr lang="hu-HU" err="1">
                <a:latin typeface="Ubuntu"/>
              </a:rPr>
              <a:t>Tech</a:t>
            </a:r>
            <a:endParaRPr lang="hu-HU" err="1"/>
          </a:p>
        </p:txBody>
      </p:sp>
      <p:pic>
        <p:nvPicPr>
          <p:cNvPr id="4" name="Picture 4" descr="Text&#10;&#10;Description automatically generated">
            <a:extLst>
              <a:ext uri="{FF2B5EF4-FFF2-40B4-BE49-F238E27FC236}">
                <a16:creationId xmlns:a16="http://schemas.microsoft.com/office/drawing/2014/main" id="{ADBB72A7-AEE5-9680-5FD1-C72B4494AFD7}"/>
              </a:ext>
            </a:extLst>
          </p:cNvPr>
          <p:cNvPicPr>
            <a:picLocks noChangeAspect="1"/>
          </p:cNvPicPr>
          <p:nvPr/>
        </p:nvPicPr>
        <p:blipFill>
          <a:blip r:embed="rId3"/>
          <a:stretch>
            <a:fillRect/>
          </a:stretch>
        </p:blipFill>
        <p:spPr>
          <a:xfrm>
            <a:off x="5618104" y="-2067"/>
            <a:ext cx="6575057" cy="5214596"/>
          </a:xfrm>
          <a:prstGeom prst="rect">
            <a:avLst/>
          </a:prstGeom>
          <a:effectLst>
            <a:outerShdw blurRad="469900" sx="101000" sy="101000" algn="ctr" rotWithShape="0">
              <a:prstClr val="black">
                <a:alpha val="40000"/>
              </a:prstClr>
            </a:outerShdw>
          </a:effectLst>
        </p:spPr>
      </p:pic>
      <p:sp>
        <p:nvSpPr>
          <p:cNvPr id="6" name="Cím 1">
            <a:extLst>
              <a:ext uri="{FF2B5EF4-FFF2-40B4-BE49-F238E27FC236}">
                <a16:creationId xmlns:a16="http://schemas.microsoft.com/office/drawing/2014/main" id="{C09CBA39-012C-71D0-4E06-97DB8BBC3B73}"/>
              </a:ext>
            </a:extLst>
          </p:cNvPr>
          <p:cNvSpPr txBox="1">
            <a:spLocks/>
          </p:cNvSpPr>
          <p:nvPr/>
        </p:nvSpPr>
        <p:spPr>
          <a:xfrm>
            <a:off x="322675" y="1430044"/>
            <a:ext cx="3231111" cy="2689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buFont typeface="Arial" panose="020B0604020202020204" pitchFamily="34" charset="0"/>
              <a:buChar char="•"/>
            </a:pPr>
            <a:r>
              <a:rPr lang="en-US" sz="2800">
                <a:latin typeface="Ubuntu"/>
              </a:rPr>
              <a:t>Copilot4prs</a:t>
            </a:r>
            <a:endParaRPr lang="en-US"/>
          </a:p>
          <a:p>
            <a:pPr marL="571500" indent="-571500">
              <a:lnSpc>
                <a:spcPct val="150000"/>
              </a:lnSpc>
              <a:buFont typeface="Arial" panose="020B0604020202020204" pitchFamily="34" charset="0"/>
              <a:buChar char="•"/>
            </a:pPr>
            <a:r>
              <a:rPr lang="en-US" sz="2800" err="1">
                <a:latin typeface="Ubuntu"/>
              </a:rPr>
              <a:t>Tasklists</a:t>
            </a:r>
            <a:r>
              <a:rPr lang="en-US" sz="2800">
                <a:latin typeface="Ubuntu"/>
              </a:rPr>
              <a:t> Beta</a:t>
            </a:r>
            <a:endParaRPr lang="en-US" sz="2800"/>
          </a:p>
        </p:txBody>
      </p:sp>
      <p:pic>
        <p:nvPicPr>
          <p:cNvPr id="8" name="Picture 8" descr="Graphical user interface, application&#10;&#10;Description automatically generated">
            <a:extLst>
              <a:ext uri="{FF2B5EF4-FFF2-40B4-BE49-F238E27FC236}">
                <a16:creationId xmlns:a16="http://schemas.microsoft.com/office/drawing/2014/main" id="{71B86483-7A1D-FC8C-EEB1-695448397576}"/>
              </a:ext>
            </a:extLst>
          </p:cNvPr>
          <p:cNvPicPr>
            <a:picLocks noChangeAspect="1"/>
          </p:cNvPicPr>
          <p:nvPr/>
        </p:nvPicPr>
        <p:blipFill>
          <a:blip r:embed="rId4"/>
          <a:stretch>
            <a:fillRect/>
          </a:stretch>
        </p:blipFill>
        <p:spPr>
          <a:xfrm>
            <a:off x="5618104" y="4423342"/>
            <a:ext cx="3929224" cy="2434179"/>
          </a:xfrm>
          <a:prstGeom prst="rect">
            <a:avLst/>
          </a:prstGeom>
          <a:effectLst>
            <a:outerShdw blurRad="469900" sx="101000" sy="101000" algn="ctr" rotWithShape="0">
              <a:prstClr val="black">
                <a:alpha val="40000"/>
              </a:prstClr>
            </a:outerShdw>
          </a:effectLst>
        </p:spPr>
      </p:pic>
      <p:pic>
        <p:nvPicPr>
          <p:cNvPr id="9" name="Picture 9" descr="Graphical user interface, text, application, chat or text message&#10;&#10;Description automatically generated">
            <a:extLst>
              <a:ext uri="{FF2B5EF4-FFF2-40B4-BE49-F238E27FC236}">
                <a16:creationId xmlns:a16="http://schemas.microsoft.com/office/drawing/2014/main" id="{273DA528-FC2E-C7E5-A051-6869ABCC5FA0}"/>
              </a:ext>
            </a:extLst>
          </p:cNvPr>
          <p:cNvPicPr>
            <a:picLocks noChangeAspect="1"/>
          </p:cNvPicPr>
          <p:nvPr/>
        </p:nvPicPr>
        <p:blipFill>
          <a:blip r:embed="rId5"/>
          <a:stretch>
            <a:fillRect/>
          </a:stretch>
        </p:blipFill>
        <p:spPr>
          <a:xfrm>
            <a:off x="839141" y="2959588"/>
            <a:ext cx="2743200" cy="1823120"/>
          </a:xfrm>
          <a:prstGeom prst="roundRect">
            <a:avLst>
              <a:gd name="adj" fmla="val 8019"/>
            </a:avLst>
          </a:prstGeom>
          <a:effectLst>
            <a:outerShdw blurRad="469900" sx="101000" sy="101000" algn="ctr" rotWithShape="0">
              <a:prstClr val="black">
                <a:alpha val="40000"/>
              </a:prstClr>
            </a:outerShdw>
          </a:effectLst>
        </p:spPr>
      </p:pic>
      <p:pic>
        <p:nvPicPr>
          <p:cNvPr id="3" name="Picture 3" descr="Graphical user interface, text, application&#10;&#10;Description automatically generated">
            <a:extLst>
              <a:ext uri="{FF2B5EF4-FFF2-40B4-BE49-F238E27FC236}">
                <a16:creationId xmlns:a16="http://schemas.microsoft.com/office/drawing/2014/main" id="{5EBDD154-F7D0-A8DB-4451-E07640AD5106}"/>
              </a:ext>
            </a:extLst>
          </p:cNvPr>
          <p:cNvPicPr>
            <a:picLocks noChangeAspect="1"/>
          </p:cNvPicPr>
          <p:nvPr/>
        </p:nvPicPr>
        <p:blipFill>
          <a:blip r:embed="rId6"/>
          <a:stretch>
            <a:fillRect/>
          </a:stretch>
        </p:blipFill>
        <p:spPr>
          <a:xfrm>
            <a:off x="7921397" y="479"/>
            <a:ext cx="4182533" cy="1347063"/>
          </a:xfrm>
          <a:prstGeom prst="rect">
            <a:avLst/>
          </a:prstGeom>
          <a:effectLst>
            <a:outerShdw blurRad="469900" sx="101000" sy="101000" algn="ctr" rotWithShape="0">
              <a:prstClr val="black">
                <a:alpha val="40000"/>
              </a:prstClr>
            </a:outerShdw>
          </a:effectLst>
        </p:spPr>
      </p:pic>
      <p:pic>
        <p:nvPicPr>
          <p:cNvPr id="5" name="Picture 6">
            <a:extLst>
              <a:ext uri="{FF2B5EF4-FFF2-40B4-BE49-F238E27FC236}">
                <a16:creationId xmlns:a16="http://schemas.microsoft.com/office/drawing/2014/main" id="{82519F9B-19CB-8817-BF81-3D0CA38CAFE1}"/>
              </a:ext>
            </a:extLst>
          </p:cNvPr>
          <p:cNvPicPr>
            <a:picLocks noChangeAspect="1"/>
          </p:cNvPicPr>
          <p:nvPr/>
        </p:nvPicPr>
        <p:blipFill>
          <a:blip r:embed="rId7"/>
          <a:stretch>
            <a:fillRect/>
          </a:stretch>
        </p:blipFill>
        <p:spPr>
          <a:xfrm>
            <a:off x="1881" y="5789866"/>
            <a:ext cx="5819422" cy="367676"/>
          </a:xfrm>
          <a:prstGeom prst="rect">
            <a:avLst/>
          </a:prstGeom>
          <a:effectLst>
            <a:outerShdw blurRad="469900" sx="101000" sy="101000" algn="ctr" rotWithShape="0">
              <a:prstClr val="black">
                <a:alpha val="40000"/>
              </a:prstClr>
            </a:outerShdw>
          </a:effectLst>
        </p:spPr>
      </p:pic>
      <p:pic>
        <p:nvPicPr>
          <p:cNvPr id="7" name="Picture 9">
            <a:extLst>
              <a:ext uri="{FF2B5EF4-FFF2-40B4-BE49-F238E27FC236}">
                <a16:creationId xmlns:a16="http://schemas.microsoft.com/office/drawing/2014/main" id="{5B682341-D543-1BDE-379B-6FAAB9B5E4F4}"/>
              </a:ext>
            </a:extLst>
          </p:cNvPr>
          <p:cNvPicPr>
            <a:picLocks noChangeAspect="1"/>
          </p:cNvPicPr>
          <p:nvPr/>
        </p:nvPicPr>
        <p:blipFill>
          <a:blip r:embed="rId8"/>
          <a:stretch>
            <a:fillRect/>
          </a:stretch>
        </p:blipFill>
        <p:spPr>
          <a:xfrm>
            <a:off x="1881" y="5542268"/>
            <a:ext cx="6421495" cy="289019"/>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6044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B3188CF9-C2EC-3414-1E65-B790D01FA76D}"/>
              </a:ext>
            </a:extLst>
          </p:cNvPr>
          <p:cNvPicPr>
            <a:picLocks noChangeAspect="1"/>
          </p:cNvPicPr>
          <p:nvPr/>
        </p:nvPicPr>
        <p:blipFill>
          <a:blip r:embed="rId3"/>
          <a:stretch>
            <a:fillRect/>
          </a:stretch>
        </p:blipFill>
        <p:spPr>
          <a:xfrm>
            <a:off x="2712" y="1712759"/>
            <a:ext cx="12183396" cy="3048580"/>
          </a:xfrm>
          <a:prstGeom prst="rect">
            <a:avLst/>
          </a:prstGeom>
        </p:spPr>
      </p:pic>
    </p:spTree>
    <p:extLst>
      <p:ext uri="{BB962C8B-B14F-4D97-AF65-F5344CB8AC3E}">
        <p14:creationId xmlns:p14="http://schemas.microsoft.com/office/powerpoint/2010/main" val="173611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4">
            <a:extLst>
              <a:ext uri="{FF2B5EF4-FFF2-40B4-BE49-F238E27FC236}">
                <a16:creationId xmlns:a16="http://schemas.microsoft.com/office/drawing/2014/main" id="{4BB08F74-867C-A298-29A7-869E1832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83396" y="-173043"/>
            <a:ext cx="6005261" cy="641131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45256" y="360892"/>
            <a:ext cx="4510518" cy="1353784"/>
          </a:xfrm>
        </p:spPr>
        <p:txBody>
          <a:bodyPr>
            <a:normAutofit/>
          </a:bodyPr>
          <a:lstStyle/>
          <a:p>
            <a:r>
              <a:rPr lang="hu-HU">
                <a:latin typeface="Ubuntu"/>
              </a:rPr>
              <a:t>GitHub </a:t>
            </a:r>
            <a:r>
              <a:rPr lang="hu-HU" err="1">
                <a:latin typeface="Ubuntu"/>
              </a:rPr>
              <a:t>Tech</a:t>
            </a:r>
            <a:endParaRPr lang="hu-HU"/>
          </a:p>
        </p:txBody>
      </p:sp>
      <p:sp>
        <p:nvSpPr>
          <p:cNvPr id="6" name="Cím 1">
            <a:extLst>
              <a:ext uri="{FF2B5EF4-FFF2-40B4-BE49-F238E27FC236}">
                <a16:creationId xmlns:a16="http://schemas.microsoft.com/office/drawing/2014/main" id="{C09CBA39-012C-71D0-4E06-97DB8BBC3B73}"/>
              </a:ext>
            </a:extLst>
          </p:cNvPr>
          <p:cNvSpPr txBox="1">
            <a:spLocks/>
          </p:cNvSpPr>
          <p:nvPr/>
        </p:nvSpPr>
        <p:spPr>
          <a:xfrm>
            <a:off x="329731" y="1422518"/>
            <a:ext cx="3231111" cy="911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spcBef>
                <a:spcPts val="0"/>
              </a:spcBef>
              <a:buFont typeface="Arial" panose="020B0604020202020204" pitchFamily="34" charset="0"/>
              <a:buChar char="•"/>
            </a:pPr>
            <a:r>
              <a:rPr lang="en-US" sz="2800" err="1">
                <a:latin typeface="Ubuntu"/>
              </a:rPr>
              <a:t>Dependabot</a:t>
            </a:r>
            <a:endParaRPr lang="en-US" sz="2800">
              <a:latin typeface="Ubuntu"/>
            </a:endParaRPr>
          </a:p>
        </p:txBody>
      </p:sp>
      <p:pic>
        <p:nvPicPr>
          <p:cNvPr id="7" name="Picture 7" descr="A picture containing chart&#10;&#10;Description automatically generated">
            <a:extLst>
              <a:ext uri="{FF2B5EF4-FFF2-40B4-BE49-F238E27FC236}">
                <a16:creationId xmlns:a16="http://schemas.microsoft.com/office/drawing/2014/main" id="{8C2E3CD7-1768-F5C4-6377-45716D2B8464}"/>
              </a:ext>
            </a:extLst>
          </p:cNvPr>
          <p:cNvPicPr>
            <a:picLocks noChangeAspect="1"/>
          </p:cNvPicPr>
          <p:nvPr/>
        </p:nvPicPr>
        <p:blipFill>
          <a:blip r:embed="rId4"/>
          <a:stretch>
            <a:fillRect/>
          </a:stretch>
        </p:blipFill>
        <p:spPr>
          <a:xfrm>
            <a:off x="782696" y="2462502"/>
            <a:ext cx="4784607" cy="2873737"/>
          </a:xfrm>
          <a:prstGeom prst="roundRect">
            <a:avLst>
              <a:gd name="adj" fmla="val 8019"/>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9C6D046B-16DC-2D38-613D-24089CE0A004}"/>
              </a:ext>
            </a:extLst>
          </p:cNvPr>
          <p:cNvPicPr>
            <a:picLocks noChangeAspect="1"/>
          </p:cNvPicPr>
          <p:nvPr/>
        </p:nvPicPr>
        <p:blipFill>
          <a:blip r:embed="rId5">
            <a:extLst>
              <a:ext uri="{28A0092B-C50C-407E-A947-70E740481C1C}">
                <a14:useLocalDpi xmlns:a14="http://schemas.microsoft.com/office/drawing/2010/main" val="0"/>
              </a:ext>
            </a:extLst>
          </a:blip>
          <a:srcRect t="623" b="623"/>
          <a:stretch/>
        </p:blipFill>
        <p:spPr>
          <a:xfrm>
            <a:off x="7941734" y="179652"/>
            <a:ext cx="3110088" cy="1907882"/>
          </a:xfrm>
          <a:prstGeom prst="roundRect">
            <a:avLst>
              <a:gd name="adj" fmla="val 8019"/>
            </a:avLst>
          </a:prstGeom>
          <a:effectLst>
            <a:outerShdw blurRad="469900" sx="101000" sy="101000" algn="ctr" rotWithShape="0">
              <a:prstClr val="black">
                <a:alpha val="40000"/>
              </a:prstClr>
            </a:outerShdw>
          </a:effectLst>
        </p:spPr>
      </p:pic>
      <p:pic>
        <p:nvPicPr>
          <p:cNvPr id="9" name="Picture 9">
            <a:extLst>
              <a:ext uri="{FF2B5EF4-FFF2-40B4-BE49-F238E27FC236}">
                <a16:creationId xmlns:a16="http://schemas.microsoft.com/office/drawing/2014/main" id="{B706C1D4-FAEC-1704-28ED-5BEE206B4BB7}"/>
              </a:ext>
            </a:extLst>
          </p:cNvPr>
          <p:cNvPicPr>
            <a:picLocks noChangeAspect="1"/>
          </p:cNvPicPr>
          <p:nvPr/>
        </p:nvPicPr>
        <p:blipFill>
          <a:blip r:embed="rId6">
            <a:extLst>
              <a:ext uri="{28A0092B-C50C-407E-A947-70E740481C1C}">
                <a14:useLocalDpi xmlns:a14="http://schemas.microsoft.com/office/drawing/2010/main" val="0"/>
              </a:ext>
            </a:extLst>
          </a:blip>
          <a:srcRect t="174" b="174"/>
          <a:stretch/>
        </p:blipFill>
        <p:spPr>
          <a:xfrm>
            <a:off x="7932325" y="4714337"/>
            <a:ext cx="3110088" cy="1907252"/>
          </a:xfrm>
          <a:prstGeom prst="roundRect">
            <a:avLst>
              <a:gd name="adj" fmla="val 8019"/>
            </a:avLst>
          </a:prstGeom>
          <a:effectLst>
            <a:outerShdw blurRad="469900" sx="101000" sy="101000" algn="ctr" rotWithShape="0">
              <a:prstClr val="black">
                <a:alpha val="40000"/>
              </a:prstClr>
            </a:outerShdw>
          </a:effectLst>
        </p:spPr>
      </p:pic>
      <p:pic>
        <p:nvPicPr>
          <p:cNvPr id="10" name="Picture 10">
            <a:extLst>
              <a:ext uri="{FF2B5EF4-FFF2-40B4-BE49-F238E27FC236}">
                <a16:creationId xmlns:a16="http://schemas.microsoft.com/office/drawing/2014/main" id="{6E7E1B00-D581-381A-769E-939785DC22DA}"/>
              </a:ext>
            </a:extLst>
          </p:cNvPr>
          <p:cNvPicPr>
            <a:picLocks noChangeAspect="1"/>
          </p:cNvPicPr>
          <p:nvPr/>
        </p:nvPicPr>
        <p:blipFill>
          <a:blip r:embed="rId7">
            <a:extLst>
              <a:ext uri="{28A0092B-C50C-407E-A947-70E740481C1C}">
                <a14:useLocalDpi xmlns:a14="http://schemas.microsoft.com/office/drawing/2010/main" val="0"/>
              </a:ext>
            </a:extLst>
          </a:blip>
          <a:srcRect t="885" b="885"/>
          <a:stretch/>
        </p:blipFill>
        <p:spPr>
          <a:xfrm>
            <a:off x="7934678" y="2447315"/>
            <a:ext cx="3110088" cy="1909416"/>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24617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116CC3-86C6-F8D8-CDAD-EE0693E942DB}"/>
              </a:ext>
            </a:extLst>
          </p:cNvPr>
          <p:cNvSpPr>
            <a:spLocks noGrp="1"/>
          </p:cNvSpPr>
          <p:nvPr>
            <p:ph type="title"/>
          </p:nvPr>
        </p:nvSpPr>
        <p:spPr/>
        <p:txBody>
          <a:bodyPr/>
          <a:lstStyle/>
          <a:p>
            <a:r>
              <a:rPr lang="hu-HU"/>
              <a:t>Backend - </a:t>
            </a:r>
            <a:r>
              <a:rPr lang="hu-HU" err="1"/>
              <a:t>Controllers</a:t>
            </a:r>
            <a:endParaRPr lang="hu-HU"/>
          </a:p>
        </p:txBody>
      </p:sp>
      <p:sp>
        <p:nvSpPr>
          <p:cNvPr id="3" name="Tartalom helye 2">
            <a:extLst>
              <a:ext uri="{FF2B5EF4-FFF2-40B4-BE49-F238E27FC236}">
                <a16:creationId xmlns:a16="http://schemas.microsoft.com/office/drawing/2014/main" id="{7014053C-0958-36AF-C6A3-FDB823045591}"/>
              </a:ext>
            </a:extLst>
          </p:cNvPr>
          <p:cNvSpPr>
            <a:spLocks noGrp="1"/>
          </p:cNvSpPr>
          <p:nvPr>
            <p:ph idx="1"/>
          </p:nvPr>
        </p:nvSpPr>
        <p:spPr>
          <a:xfrm>
            <a:off x="838200" y="1825625"/>
            <a:ext cx="5759370" cy="4351338"/>
          </a:xfrm>
        </p:spPr>
        <p:txBody>
          <a:bodyPr/>
          <a:lstStyle/>
          <a:p>
            <a:r>
              <a:rPr lang="hu-HU"/>
              <a:t>Postman </a:t>
            </a:r>
            <a:r>
              <a:rPr lang="hu-HU" err="1"/>
              <a:t>collection</a:t>
            </a:r>
            <a:endParaRPr lang="hu-HU"/>
          </a:p>
          <a:p>
            <a:pPr lvl="1"/>
            <a:r>
              <a:rPr lang="hu-HU" err="1"/>
              <a:t>Well</a:t>
            </a:r>
            <a:r>
              <a:rPr lang="hu-HU"/>
              <a:t> </a:t>
            </a:r>
            <a:r>
              <a:rPr lang="hu-HU" err="1"/>
              <a:t>structured</a:t>
            </a:r>
            <a:endParaRPr lang="hu-HU"/>
          </a:p>
          <a:p>
            <a:pPr lvl="1"/>
            <a:r>
              <a:rPr lang="hu-HU" err="1"/>
              <a:t>Examples</a:t>
            </a:r>
            <a:r>
              <a:rPr lang="hu-HU"/>
              <a:t> </a:t>
            </a:r>
            <a:r>
              <a:rPr lang="hu-HU" err="1"/>
              <a:t>for</a:t>
            </a:r>
            <a:r>
              <a:rPr lang="hu-HU"/>
              <a:t> </a:t>
            </a:r>
            <a:r>
              <a:rPr lang="hu-HU" err="1"/>
              <a:t>every</a:t>
            </a:r>
            <a:r>
              <a:rPr lang="hu-HU"/>
              <a:t> </a:t>
            </a:r>
            <a:r>
              <a:rPr lang="hu-HU" err="1"/>
              <a:t>route</a:t>
            </a:r>
            <a:endParaRPr lang="hu-HU"/>
          </a:p>
          <a:p>
            <a:r>
              <a:rPr lang="hu-HU" err="1"/>
              <a:t>Authentication</a:t>
            </a:r>
            <a:r>
              <a:rPr lang="hu-HU"/>
              <a:t> &amp; </a:t>
            </a:r>
            <a:r>
              <a:rPr lang="hu-HU" err="1"/>
              <a:t>Authorization</a:t>
            </a:r>
            <a:endParaRPr lang="hu-HU"/>
          </a:p>
        </p:txBody>
      </p:sp>
      <p:pic>
        <p:nvPicPr>
          <p:cNvPr id="7" name="Kép 6">
            <a:extLst>
              <a:ext uri="{FF2B5EF4-FFF2-40B4-BE49-F238E27FC236}">
                <a16:creationId xmlns:a16="http://schemas.microsoft.com/office/drawing/2014/main" id="{FEEFB516-51D5-2F06-76B0-29DEB761991F}"/>
              </a:ext>
            </a:extLst>
          </p:cNvPr>
          <p:cNvPicPr>
            <a:picLocks noChangeAspect="1"/>
          </p:cNvPicPr>
          <p:nvPr/>
        </p:nvPicPr>
        <p:blipFill>
          <a:blip r:embed="rId3"/>
          <a:stretch>
            <a:fillRect/>
          </a:stretch>
        </p:blipFill>
        <p:spPr>
          <a:xfrm>
            <a:off x="8380071" y="0"/>
            <a:ext cx="3811929" cy="6871341"/>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82354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F90250-29F1-BE4D-C8C2-377FB87E6DF3}"/>
              </a:ext>
            </a:extLst>
          </p:cNvPr>
          <p:cNvSpPr>
            <a:spLocks noGrp="1"/>
          </p:cNvSpPr>
          <p:nvPr>
            <p:ph type="title"/>
          </p:nvPr>
        </p:nvSpPr>
        <p:spPr/>
        <p:txBody>
          <a:bodyPr/>
          <a:lstStyle/>
          <a:p>
            <a:r>
              <a:rPr lang="hu-HU"/>
              <a:t>Backend - </a:t>
            </a:r>
            <a:r>
              <a:rPr lang="hu-HU" err="1"/>
              <a:t>Tests</a:t>
            </a:r>
            <a:endParaRPr lang="hu-HU"/>
          </a:p>
        </p:txBody>
      </p:sp>
      <p:sp>
        <p:nvSpPr>
          <p:cNvPr id="3" name="Tartalom helye 2">
            <a:extLst>
              <a:ext uri="{FF2B5EF4-FFF2-40B4-BE49-F238E27FC236}">
                <a16:creationId xmlns:a16="http://schemas.microsoft.com/office/drawing/2014/main" id="{02A17677-E303-E240-97D7-13624C6AD09D}"/>
              </a:ext>
            </a:extLst>
          </p:cNvPr>
          <p:cNvSpPr>
            <a:spLocks noGrp="1"/>
          </p:cNvSpPr>
          <p:nvPr>
            <p:ph idx="1"/>
          </p:nvPr>
        </p:nvSpPr>
        <p:spPr>
          <a:xfrm>
            <a:off x="828073" y="2452057"/>
            <a:ext cx="5551025" cy="3005455"/>
          </a:xfrm>
        </p:spPr>
        <p:txBody>
          <a:bodyPr/>
          <a:lstStyle/>
          <a:p>
            <a:r>
              <a:rPr lang="hu-HU" dirty="0"/>
              <a:t>60+ unit </a:t>
            </a:r>
            <a:r>
              <a:rPr lang="hu-HU" dirty="0" err="1"/>
              <a:t>tests</a:t>
            </a:r>
            <a:endParaRPr lang="hu-HU" dirty="0"/>
          </a:p>
          <a:p>
            <a:r>
              <a:rPr lang="hu-HU" dirty="0" err="1"/>
              <a:t>Repository</a:t>
            </a:r>
            <a:r>
              <a:rPr lang="hu-HU" dirty="0"/>
              <a:t> &amp; </a:t>
            </a:r>
            <a:r>
              <a:rPr lang="hu-HU" dirty="0" err="1"/>
              <a:t>Controller</a:t>
            </a:r>
            <a:endParaRPr lang="hu-HU" dirty="0"/>
          </a:p>
          <a:p>
            <a:r>
              <a:rPr lang="hu-HU" dirty="0" err="1"/>
              <a:t>Descriptive</a:t>
            </a:r>
            <a:r>
              <a:rPr lang="hu-HU" dirty="0"/>
              <a:t> </a:t>
            </a:r>
            <a:r>
              <a:rPr lang="hu-HU" dirty="0" err="1"/>
              <a:t>Naming</a:t>
            </a:r>
            <a:endParaRPr lang="hu-HU" dirty="0"/>
          </a:p>
        </p:txBody>
      </p:sp>
      <p:pic>
        <p:nvPicPr>
          <p:cNvPr id="7" name="Kép 6">
            <a:extLst>
              <a:ext uri="{FF2B5EF4-FFF2-40B4-BE49-F238E27FC236}">
                <a16:creationId xmlns:a16="http://schemas.microsoft.com/office/drawing/2014/main" id="{C737BB5E-D61F-7618-BD03-468E91138ED5}"/>
              </a:ext>
            </a:extLst>
          </p:cNvPr>
          <p:cNvPicPr>
            <a:picLocks noChangeAspect="1"/>
          </p:cNvPicPr>
          <p:nvPr/>
        </p:nvPicPr>
        <p:blipFill>
          <a:blip r:embed="rId3"/>
          <a:stretch>
            <a:fillRect/>
          </a:stretch>
        </p:blipFill>
        <p:spPr>
          <a:xfrm>
            <a:off x="8588415" y="0"/>
            <a:ext cx="3603585" cy="9224338"/>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59520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dirty="0" err="1">
                <a:latin typeface="Ubuntu"/>
              </a:rPr>
              <a:t>Localer</a:t>
            </a:r>
            <a:r>
              <a:rPr lang="hu-HU" dirty="0">
                <a:latin typeface="Ubuntu"/>
              </a:rPr>
              <a:t>: </a:t>
            </a:r>
            <a:r>
              <a:rPr lang="hu-HU" dirty="0" err="1">
                <a:latin typeface="Ubuntu"/>
              </a:rPr>
              <a:t>Translator</a:t>
            </a:r>
            <a:r>
              <a:rPr lang="hu-HU" dirty="0">
                <a:latin typeface="Ubuntu"/>
              </a:rPr>
              <a:t> + </a:t>
            </a:r>
            <a:r>
              <a:rPr lang="hu-HU" dirty="0" err="1">
                <a:latin typeface="Ubuntu"/>
              </a:rPr>
              <a:t>Admin</a:t>
            </a:r>
            <a:r>
              <a:rPr lang="hu-HU" dirty="0">
                <a:latin typeface="Ubuntu"/>
              </a:rPr>
              <a:t> site</a:t>
            </a:r>
            <a:endParaRPr lang="hu-HU" dirty="0"/>
          </a:p>
          <a:p>
            <a:r>
              <a:rPr lang="hu-HU" b="1" dirty="0" err="1">
                <a:latin typeface="Ubuntu"/>
              </a:rPr>
              <a:t>Gump</a:t>
            </a:r>
            <a:r>
              <a:rPr lang="hu-HU" dirty="0">
                <a:latin typeface="Ubuntu"/>
              </a:rPr>
              <a:t>: Recipe Mobile App</a:t>
            </a:r>
            <a:endParaRPr lang="hu-HU" dirty="0"/>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lgn="ctr">
              <a:buNone/>
            </a:pPr>
            <a:r>
              <a:rPr lang="hu-HU" b="1" err="1">
                <a:solidFill>
                  <a:srgbClr val="981E0A"/>
                </a:solidFill>
                <a:latin typeface="Ubuntu"/>
              </a:rPr>
              <a:t>Localer</a:t>
            </a:r>
            <a:endParaRPr lang="hu-HU" b="1">
              <a:solidFill>
                <a:srgbClr val="981E0A"/>
              </a:solidFill>
              <a:latin typeface="Ubuntu"/>
            </a:endParaRP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165997" y="821736"/>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802980" y="2441844"/>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802980" y="4449701"/>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5755" y="2101304"/>
            <a:ext cx="1836443" cy="1180060"/>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552577"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7007226" y="4388000"/>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713625" y="2639364"/>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713626" y="4765438"/>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239369"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755755" y="3352346"/>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6516836" y="5792483"/>
            <a:ext cx="2314281"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981E0A"/>
                </a:solidFill>
                <a:latin typeface="Ubuntu"/>
              </a:rPr>
              <a:t>Capacitor</a:t>
            </a:r>
            <a:endParaRPr lang="en-US"/>
          </a:p>
        </p:txBody>
      </p:sp>
      <p:pic>
        <p:nvPicPr>
          <p:cNvPr id="1026" name="Picture 2">
            <a:extLst>
              <a:ext uri="{FF2B5EF4-FFF2-40B4-BE49-F238E27FC236}">
                <a16:creationId xmlns:a16="http://schemas.microsoft.com/office/drawing/2014/main" id="{19A30076-459F-1DA2-53ED-3A10A1DFAD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4239"/>
          <a:stretch/>
        </p:blipFill>
        <p:spPr bwMode="auto">
          <a:xfrm>
            <a:off x="9914908" y="4682660"/>
            <a:ext cx="1111780" cy="1049274"/>
          </a:xfrm>
          <a:prstGeom prst="rect">
            <a:avLst/>
          </a:prstGeom>
          <a:noFill/>
          <a:extLst>
            <a:ext uri="{909E8E84-426E-40DD-AFC4-6F175D3DCCD1}">
              <a14:hiddenFill xmlns:a14="http://schemas.microsoft.com/office/drawing/2010/main">
                <a:solidFill>
                  <a:srgbClr val="FFFFFF"/>
                </a:solidFill>
              </a14:hiddenFill>
            </a:ext>
          </a:extLst>
        </p:spPr>
      </p:pic>
      <p:sp>
        <p:nvSpPr>
          <p:cNvPr id="4" name="Tartalom helye 2">
            <a:extLst>
              <a:ext uri="{FF2B5EF4-FFF2-40B4-BE49-F238E27FC236}">
                <a16:creationId xmlns:a16="http://schemas.microsoft.com/office/drawing/2014/main" id="{9703D351-93B1-8A1A-088E-C5B57A354301}"/>
              </a:ext>
            </a:extLst>
          </p:cNvPr>
          <p:cNvSpPr txBox="1">
            <a:spLocks/>
          </p:cNvSpPr>
          <p:nvPr/>
        </p:nvSpPr>
        <p:spPr>
          <a:xfrm>
            <a:off x="9552577" y="5792483"/>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hu-HU" dirty="0" err="1">
                <a:solidFill>
                  <a:srgbClr val="981E0A"/>
                </a:solidFill>
                <a:latin typeface="Ubuntu"/>
              </a:rPr>
              <a:t>Ionic</a:t>
            </a:r>
            <a:endParaRPr lang="en-US" dirty="0">
              <a:solidFill>
                <a:srgbClr val="981E0A"/>
              </a:solidFill>
            </a:endParaRPr>
          </a:p>
        </p:txBody>
      </p:sp>
    </p:spTree>
    <p:extLst>
      <p:ext uri="{BB962C8B-B14F-4D97-AF65-F5344CB8AC3E}">
        <p14:creationId xmlns:p14="http://schemas.microsoft.com/office/powerpoint/2010/main" val="14949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err="1">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04ED-9057-60B1-6F0B-A2465CD0D1B0}"/>
              </a:ext>
            </a:extLst>
          </p:cNvPr>
          <p:cNvSpPr>
            <a:spLocks noGrp="1"/>
          </p:cNvSpPr>
          <p:nvPr>
            <p:ph type="title"/>
          </p:nvPr>
        </p:nvSpPr>
        <p:spPr>
          <a:xfrm>
            <a:off x="1967089" y="233421"/>
            <a:ext cx="9433748" cy="1344377"/>
          </a:xfrm>
        </p:spPr>
        <p:txBody>
          <a:bodyPr/>
          <a:lstStyle/>
          <a:p>
            <a:r>
              <a:rPr lang="en-US" err="1"/>
              <a:t>Nuxt</a:t>
            </a:r>
          </a:p>
        </p:txBody>
      </p:sp>
      <p:pic>
        <p:nvPicPr>
          <p:cNvPr id="4" name="Picture 4">
            <a:extLst>
              <a:ext uri="{FF2B5EF4-FFF2-40B4-BE49-F238E27FC236}">
                <a16:creationId xmlns:a16="http://schemas.microsoft.com/office/drawing/2014/main" id="{ED36835D-DA61-76BB-6B6F-B9C87AF645B6}"/>
              </a:ext>
            </a:extLst>
          </p:cNvPr>
          <p:cNvPicPr>
            <a:picLocks noChangeAspect="1"/>
          </p:cNvPicPr>
          <p:nvPr/>
        </p:nvPicPr>
        <p:blipFill>
          <a:blip r:embed="rId3"/>
          <a:stretch>
            <a:fillRect/>
          </a:stretch>
        </p:blipFill>
        <p:spPr>
          <a:xfrm>
            <a:off x="596" y="0"/>
            <a:ext cx="1670895" cy="6858000"/>
          </a:xfrm>
          <a:prstGeom prst="rect">
            <a:avLst/>
          </a:prstGeom>
          <a:effectLst>
            <a:outerShdw blurRad="469900" sx="101000" sy="101000" algn="ctr" rotWithShape="0">
              <a:prstClr val="black">
                <a:alpha val="40000"/>
              </a:prstClr>
            </a:outerShdw>
          </a:effectLst>
        </p:spPr>
      </p:pic>
      <p:pic>
        <p:nvPicPr>
          <p:cNvPr id="6" name="Picture 6" descr="Text&#10;&#10;Description automatically generated">
            <a:extLst>
              <a:ext uri="{FF2B5EF4-FFF2-40B4-BE49-F238E27FC236}">
                <a16:creationId xmlns:a16="http://schemas.microsoft.com/office/drawing/2014/main" id="{75754142-3BA8-DBA3-A5F0-5274268D1363}"/>
              </a:ext>
            </a:extLst>
          </p:cNvPr>
          <p:cNvPicPr>
            <a:picLocks noChangeAspect="1"/>
          </p:cNvPicPr>
          <p:nvPr/>
        </p:nvPicPr>
        <p:blipFill>
          <a:blip r:embed="rId4"/>
          <a:stretch>
            <a:fillRect/>
          </a:stretch>
        </p:blipFill>
        <p:spPr>
          <a:xfrm>
            <a:off x="8305026" y="1386"/>
            <a:ext cx="3891180" cy="4241625"/>
          </a:xfrm>
          <a:prstGeom prst="rect">
            <a:avLst/>
          </a:prstGeom>
          <a:effectLst>
            <a:outerShdw blurRad="469900" sx="101000" sy="101000" algn="ctr" rotWithShape="0">
              <a:prstClr val="black">
                <a:alpha val="40000"/>
              </a:prstClr>
            </a:outerShdw>
          </a:effectLst>
        </p:spPr>
      </p:pic>
      <p:sp>
        <p:nvSpPr>
          <p:cNvPr id="8" name="Tartalom helye 2">
            <a:extLst>
              <a:ext uri="{FF2B5EF4-FFF2-40B4-BE49-F238E27FC236}">
                <a16:creationId xmlns:a16="http://schemas.microsoft.com/office/drawing/2014/main" id="{B1B7BA77-CF67-B3DF-FD2D-53626AF2E596}"/>
              </a:ext>
            </a:extLst>
          </p:cNvPr>
          <p:cNvSpPr>
            <a:spLocks noGrp="1"/>
          </p:cNvSpPr>
          <p:nvPr>
            <p:ph idx="1"/>
          </p:nvPr>
        </p:nvSpPr>
        <p:spPr>
          <a:xfrm>
            <a:off x="1967088" y="3829403"/>
            <a:ext cx="10515600" cy="2610967"/>
          </a:xfrm>
        </p:spPr>
        <p:txBody>
          <a:bodyPr vert="horz" lIns="91440" tIns="45720" rIns="91440" bIns="45720" rtlCol="0" anchor="t">
            <a:normAutofit lnSpcReduction="10000"/>
          </a:bodyPr>
          <a:lstStyle/>
          <a:p>
            <a:r>
              <a:rPr lang="hu-HU" err="1">
                <a:latin typeface="Ubuntu"/>
              </a:rPr>
              <a:t>Auto-imports</a:t>
            </a:r>
            <a:endParaRPr lang="hu-HU">
              <a:latin typeface="Ubuntu"/>
            </a:endParaRPr>
          </a:p>
          <a:p>
            <a:r>
              <a:rPr lang="hu-HU" err="1">
                <a:latin typeface="Ubuntu"/>
              </a:rPr>
              <a:t>Generate</a:t>
            </a:r>
            <a:r>
              <a:rPr lang="hu-HU">
                <a:latin typeface="Ubuntu"/>
              </a:rPr>
              <a:t> </a:t>
            </a:r>
            <a:r>
              <a:rPr lang="hu-HU" err="1">
                <a:latin typeface="Ubuntu"/>
              </a:rPr>
              <a:t>routes</a:t>
            </a:r>
            <a:r>
              <a:rPr lang="hu-HU">
                <a:latin typeface="Ubuntu"/>
              </a:rPr>
              <a:t> </a:t>
            </a:r>
            <a:r>
              <a:rPr lang="hu-HU" err="1">
                <a:latin typeface="Ubuntu"/>
              </a:rPr>
              <a:t>from</a:t>
            </a:r>
            <a:r>
              <a:rPr lang="hu-HU">
                <a:latin typeface="Ubuntu"/>
              </a:rPr>
              <a:t> </a:t>
            </a:r>
            <a:r>
              <a:rPr lang="hu-HU" err="1">
                <a:latin typeface="Ubuntu"/>
              </a:rPr>
              <a:t>directory</a:t>
            </a:r>
            <a:r>
              <a:rPr lang="hu-HU">
                <a:latin typeface="Ubuntu"/>
              </a:rPr>
              <a:t> (i18n)</a:t>
            </a:r>
          </a:p>
          <a:p>
            <a:r>
              <a:rPr lang="hu-HU" err="1">
                <a:latin typeface="Ubuntu"/>
              </a:rPr>
              <a:t>Unified</a:t>
            </a:r>
            <a:r>
              <a:rPr lang="hu-HU">
                <a:latin typeface="Ubuntu"/>
              </a:rPr>
              <a:t> </a:t>
            </a:r>
            <a:r>
              <a:rPr lang="hu-HU" err="1">
                <a:latin typeface="Ubuntu"/>
              </a:rPr>
              <a:t>config</a:t>
            </a:r>
            <a:r>
              <a:rPr lang="hu-HU">
                <a:latin typeface="Ubuntu"/>
              </a:rPr>
              <a:t> file</a:t>
            </a:r>
            <a:endParaRPr lang="hu-HU"/>
          </a:p>
        </p:txBody>
      </p:sp>
      <p:sp>
        <p:nvSpPr>
          <p:cNvPr id="9" name="Explosion: 8 Points 8">
            <a:extLst>
              <a:ext uri="{FF2B5EF4-FFF2-40B4-BE49-F238E27FC236}">
                <a16:creationId xmlns:a16="http://schemas.microsoft.com/office/drawing/2014/main" id="{24BC1951-1AAD-AE56-D6C0-75E8ACDF45A0}"/>
              </a:ext>
            </a:extLst>
          </p:cNvPr>
          <p:cNvSpPr/>
          <p:nvPr/>
        </p:nvSpPr>
        <p:spPr>
          <a:xfrm>
            <a:off x="5232870" y="945442"/>
            <a:ext cx="2775185" cy="2841038"/>
          </a:xfrm>
          <a:prstGeom prst="irregularSeal1">
            <a:avLst/>
          </a:prstGeom>
          <a:solidFill>
            <a:srgbClr val="D12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6134B704-C1DB-A25C-6B14-F961D4812962}"/>
              </a:ext>
            </a:extLst>
          </p:cNvPr>
          <p:cNvPicPr>
            <a:picLocks noChangeAspect="1"/>
          </p:cNvPicPr>
          <p:nvPr/>
        </p:nvPicPr>
        <p:blipFill>
          <a:blip r:embed="rId5"/>
          <a:stretch>
            <a:fillRect/>
          </a:stretch>
        </p:blipFill>
        <p:spPr>
          <a:xfrm>
            <a:off x="5694951" y="552863"/>
            <a:ext cx="1724025" cy="3400425"/>
          </a:xfrm>
          <a:prstGeom prst="roundRect">
            <a:avLst>
              <a:gd name="adj" fmla="val 5101"/>
            </a:avLst>
          </a:prstGeom>
          <a:effectLst>
            <a:outerShdw blurRad="469900" sx="101000" sy="101000" algn="ctr" rotWithShape="0">
              <a:prstClr val="black">
                <a:alpha val="40000"/>
              </a:prstClr>
            </a:outerShdw>
          </a:effectLst>
        </p:spPr>
      </p:pic>
      <p:sp>
        <p:nvSpPr>
          <p:cNvPr id="10" name="Arrow: Left 9">
            <a:extLst>
              <a:ext uri="{FF2B5EF4-FFF2-40B4-BE49-F238E27FC236}">
                <a16:creationId xmlns:a16="http://schemas.microsoft.com/office/drawing/2014/main" id="{B4EF8B78-4ACA-7E9D-A9BA-0CF5CA215543}"/>
              </a:ext>
            </a:extLst>
          </p:cNvPr>
          <p:cNvSpPr/>
          <p:nvPr/>
        </p:nvSpPr>
        <p:spPr>
          <a:xfrm>
            <a:off x="7147279" y="1408759"/>
            <a:ext cx="1571036" cy="1335851"/>
          </a:xfrm>
          <a:prstGeom prst="leftArrow">
            <a:avLst/>
          </a:prstGeom>
          <a:solidFill>
            <a:srgbClr val="F15729"/>
          </a:solidFill>
          <a:ln>
            <a:noFill/>
          </a:ln>
          <a:effectLst>
            <a:outerShdw blurRad="469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CBCFC6D-1EBB-CBB1-684E-B29598378FFB}"/>
              </a:ext>
            </a:extLst>
          </p:cNvPr>
          <p:cNvPicPr>
            <a:picLocks noChangeAspect="1"/>
          </p:cNvPicPr>
          <p:nvPr/>
        </p:nvPicPr>
        <p:blipFill>
          <a:blip r:embed="rId6"/>
          <a:stretch>
            <a:fillRect/>
          </a:stretch>
        </p:blipFill>
        <p:spPr>
          <a:xfrm>
            <a:off x="10579778" y="2246490"/>
            <a:ext cx="1615779" cy="4622799"/>
          </a:xfrm>
          <a:prstGeom prst="rect">
            <a:avLst/>
          </a:prstGeom>
        </p:spPr>
      </p:pic>
      <p:sp>
        <p:nvSpPr>
          <p:cNvPr id="13" name="Tartalom helye 2">
            <a:extLst>
              <a:ext uri="{FF2B5EF4-FFF2-40B4-BE49-F238E27FC236}">
                <a16:creationId xmlns:a16="http://schemas.microsoft.com/office/drawing/2014/main" id="{A9446BAC-A4E8-A049-9508-8406BF2D86C4}"/>
              </a:ext>
            </a:extLst>
          </p:cNvPr>
          <p:cNvSpPr txBox="1">
            <a:spLocks/>
          </p:cNvSpPr>
          <p:nvPr/>
        </p:nvSpPr>
        <p:spPr>
          <a:xfrm>
            <a:off x="1968969" y="1460617"/>
            <a:ext cx="2970860" cy="100230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Ubuntu"/>
              </a:rPr>
              <a:t>A clearer Vue</a:t>
            </a:r>
            <a:endParaRPr lang="en-US"/>
          </a:p>
        </p:txBody>
      </p:sp>
      <p:pic>
        <p:nvPicPr>
          <p:cNvPr id="15" name="Graphic 10">
            <a:extLst>
              <a:ext uri="{FF2B5EF4-FFF2-40B4-BE49-F238E27FC236}">
                <a16:creationId xmlns:a16="http://schemas.microsoft.com/office/drawing/2014/main" id="{28E4B775-EB6B-9B2C-7236-A6A7AEB96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931" y="463314"/>
            <a:ext cx="1211323" cy="757297"/>
          </a:xfrm>
          <a:prstGeom prst="rect">
            <a:avLst/>
          </a:prstGeom>
        </p:spPr>
      </p:pic>
    </p:spTree>
    <p:extLst>
      <p:ext uri="{BB962C8B-B14F-4D97-AF65-F5344CB8AC3E}">
        <p14:creationId xmlns:p14="http://schemas.microsoft.com/office/powerpoint/2010/main" val="57222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14867" y="242829"/>
            <a:ext cx="10515600" cy="1325563"/>
          </a:xfrm>
        </p:spPr>
        <p:txBody>
          <a:bodyPr/>
          <a:lstStyle/>
          <a:p>
            <a:r>
              <a:rPr lang="hu-HU">
                <a:latin typeface="Ubuntu"/>
              </a:rPr>
              <a:t>Frontend - </a:t>
            </a:r>
            <a:r>
              <a:rPr lang="hu-HU" err="1">
                <a:latin typeface="Ubuntu"/>
              </a:rPr>
              <a:t>UnoCSS</a:t>
            </a:r>
            <a:endParaRPr lang="hu-HU" err="1"/>
          </a:p>
        </p:txBody>
      </p:sp>
      <p:sp>
        <p:nvSpPr>
          <p:cNvPr id="6" name="Content Placeholder 5">
            <a:extLst>
              <a:ext uri="{FF2B5EF4-FFF2-40B4-BE49-F238E27FC236}">
                <a16:creationId xmlns:a16="http://schemas.microsoft.com/office/drawing/2014/main" id="{62A1BAB6-9E2B-9B69-BDAC-025E1E66F922}"/>
              </a:ext>
            </a:extLst>
          </p:cNvPr>
          <p:cNvSpPr>
            <a:spLocks noGrp="1"/>
          </p:cNvSpPr>
          <p:nvPr>
            <p:ph idx="1"/>
          </p:nvPr>
        </p:nvSpPr>
        <p:spPr>
          <a:xfrm>
            <a:off x="142052" y="1712736"/>
            <a:ext cx="5877748" cy="4915783"/>
          </a:xfrm>
        </p:spPr>
        <p:txBody>
          <a:bodyPr vert="horz" lIns="91440" tIns="45720" rIns="91440" bIns="45720" rtlCol="0" anchor="t">
            <a:normAutofit/>
          </a:bodyPr>
          <a:lstStyle/>
          <a:p>
            <a:r>
              <a:rPr lang="en-US" sz="3200">
                <a:latin typeface="Ubuntu"/>
              </a:rPr>
              <a:t>Best CSS is no CSS</a:t>
            </a:r>
          </a:p>
          <a:p>
            <a:r>
              <a:rPr lang="en-US" sz="3200">
                <a:latin typeface="Ubuntu"/>
              </a:rPr>
              <a:t>    INSTANT </a:t>
            </a:r>
          </a:p>
          <a:p>
            <a:pPr>
              <a:lnSpc>
                <a:spcPct val="100000"/>
              </a:lnSpc>
            </a:pPr>
            <a:r>
              <a:rPr lang="en-US" sz="3200">
                <a:latin typeface="Ubuntu"/>
              </a:rPr>
              <a:t>100% customizable with</a:t>
            </a:r>
            <a:br>
              <a:rPr lang="en-US" sz="3200">
                <a:latin typeface="Ubuntu"/>
              </a:rPr>
            </a:br>
            <a:r>
              <a:rPr lang="en-US" sz="3200" err="1">
                <a:latin typeface="Ubuntu"/>
              </a:rPr>
              <a:t>RegEx</a:t>
            </a:r>
          </a:p>
          <a:p>
            <a:r>
              <a:rPr lang="en-US" sz="3200">
                <a:latin typeface="Ubuntu"/>
              </a:rPr>
              <a:t>Atomic</a:t>
            </a:r>
            <a:endParaRPr lang="en-US"/>
          </a:p>
          <a:p>
            <a:pPr>
              <a:lnSpc>
                <a:spcPct val="100000"/>
              </a:lnSpc>
              <a:buFont typeface="Calibri" panose="020B0604020202020204" pitchFamily="34" charset="0"/>
              <a:buChar char="-"/>
            </a:pPr>
            <a:endParaRPr lang="en-US" sz="3200">
              <a:latin typeface="Ubuntu"/>
            </a:endParaRPr>
          </a:p>
        </p:txBody>
      </p:sp>
      <p:pic>
        <p:nvPicPr>
          <p:cNvPr id="7" name="Picture 7" descr="Text&#10;&#10;Description automatically generated">
            <a:extLst>
              <a:ext uri="{FF2B5EF4-FFF2-40B4-BE49-F238E27FC236}">
                <a16:creationId xmlns:a16="http://schemas.microsoft.com/office/drawing/2014/main" id="{F6835243-8EF5-6018-C4CB-3C4F11A341D6}"/>
              </a:ext>
            </a:extLst>
          </p:cNvPr>
          <p:cNvPicPr>
            <a:picLocks noChangeAspect="1"/>
          </p:cNvPicPr>
          <p:nvPr/>
        </p:nvPicPr>
        <p:blipFill>
          <a:blip r:embed="rId3"/>
          <a:stretch>
            <a:fillRect/>
          </a:stretch>
        </p:blipFill>
        <p:spPr>
          <a:xfrm>
            <a:off x="5151884" y="2124821"/>
            <a:ext cx="7042384" cy="4099157"/>
          </a:xfrm>
          <a:prstGeom prst="rect">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19BC0F1C-9FA8-48CF-BA38-9CE32E454DBB}"/>
              </a:ext>
            </a:extLst>
          </p:cNvPr>
          <p:cNvPicPr>
            <a:picLocks noChangeAspect="1"/>
          </p:cNvPicPr>
          <p:nvPr/>
        </p:nvPicPr>
        <p:blipFill>
          <a:blip r:embed="rId4"/>
          <a:stretch>
            <a:fillRect/>
          </a:stretch>
        </p:blipFill>
        <p:spPr>
          <a:xfrm>
            <a:off x="411574" y="2781830"/>
            <a:ext cx="381000" cy="447675"/>
          </a:xfrm>
          <a:prstGeom prst="rect">
            <a:avLst/>
          </a:prstGeom>
        </p:spPr>
      </p:pic>
      <p:pic>
        <p:nvPicPr>
          <p:cNvPr id="9" name="Picture 9">
            <a:extLst>
              <a:ext uri="{FF2B5EF4-FFF2-40B4-BE49-F238E27FC236}">
                <a16:creationId xmlns:a16="http://schemas.microsoft.com/office/drawing/2014/main" id="{F0C17C83-0A7C-31F4-2B6A-E6F970D741EB}"/>
              </a:ext>
            </a:extLst>
          </p:cNvPr>
          <p:cNvPicPr>
            <a:picLocks noChangeAspect="1"/>
          </p:cNvPicPr>
          <p:nvPr/>
        </p:nvPicPr>
        <p:blipFill>
          <a:blip r:embed="rId5"/>
          <a:stretch>
            <a:fillRect/>
          </a:stretch>
        </p:blipFill>
        <p:spPr>
          <a:xfrm>
            <a:off x="5238349" y="1537471"/>
            <a:ext cx="6857142" cy="343131"/>
          </a:xfrm>
          <a:prstGeom prst="roundRect">
            <a:avLst>
              <a:gd name="adj" fmla="val 11227"/>
            </a:avLst>
          </a:prstGeom>
          <a:effectLst>
            <a:outerShdw blurRad="469900" sx="101000" sy="101000" algn="ctr" rotWithShape="0">
              <a:prstClr val="black">
                <a:alpha val="40000"/>
              </a:prstClr>
            </a:outerShdw>
          </a:effectLst>
        </p:spPr>
      </p:pic>
      <p:pic>
        <p:nvPicPr>
          <p:cNvPr id="11" name="Picture 11" descr="Icon&#10;&#10;Description automatically generated">
            <a:extLst>
              <a:ext uri="{FF2B5EF4-FFF2-40B4-BE49-F238E27FC236}">
                <a16:creationId xmlns:a16="http://schemas.microsoft.com/office/drawing/2014/main" id="{B2E09898-796D-FEEB-CB48-ED295B8EB64D}"/>
              </a:ext>
            </a:extLst>
          </p:cNvPr>
          <p:cNvPicPr>
            <a:picLocks noChangeAspect="1"/>
          </p:cNvPicPr>
          <p:nvPr/>
        </p:nvPicPr>
        <p:blipFill>
          <a:blip r:embed="rId6"/>
          <a:stretch>
            <a:fillRect/>
          </a:stretch>
        </p:blipFill>
        <p:spPr>
          <a:xfrm>
            <a:off x="6899335" y="83668"/>
            <a:ext cx="1403702" cy="1394294"/>
          </a:xfrm>
          <a:prstGeom prst="rect">
            <a:avLst/>
          </a:prstGeom>
        </p:spPr>
      </p:pic>
      <p:pic>
        <p:nvPicPr>
          <p:cNvPr id="27" name="Picture 27" descr="Text&#10;&#10;Description automatically generated">
            <a:extLst>
              <a:ext uri="{FF2B5EF4-FFF2-40B4-BE49-F238E27FC236}">
                <a16:creationId xmlns:a16="http://schemas.microsoft.com/office/drawing/2014/main" id="{B48A6911-2659-C802-30BD-1AB2C048CBAD}"/>
              </a:ext>
            </a:extLst>
          </p:cNvPr>
          <p:cNvPicPr>
            <a:picLocks noChangeAspect="1"/>
          </p:cNvPicPr>
          <p:nvPr/>
        </p:nvPicPr>
        <p:blipFill>
          <a:blip r:embed="rId7"/>
          <a:stretch>
            <a:fillRect/>
          </a:stretch>
        </p:blipFill>
        <p:spPr>
          <a:xfrm>
            <a:off x="2254075" y="4596989"/>
            <a:ext cx="2378075" cy="909578"/>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778753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p:txBody>
          <a:bodyPr/>
          <a:lstStyle/>
          <a:p>
            <a:r>
              <a:rPr lang="hu-HU">
                <a:latin typeface="Ubuntu"/>
              </a:rPr>
              <a:t>Frontend - </a:t>
            </a:r>
            <a:r>
              <a:rPr lang="hu-HU" err="1">
                <a:latin typeface="Ubuntu"/>
              </a:rPr>
              <a:t>Vitest</a:t>
            </a:r>
            <a:endParaRPr lang="hu-HU" err="1"/>
          </a:p>
        </p:txBody>
      </p:sp>
      <p:pic>
        <p:nvPicPr>
          <p:cNvPr id="5" name="Graphic 5">
            <a:extLst>
              <a:ext uri="{FF2B5EF4-FFF2-40B4-BE49-F238E27FC236}">
                <a16:creationId xmlns:a16="http://schemas.microsoft.com/office/drawing/2014/main" id="{C066CC98-38A5-87FD-A5E5-806983C8F8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877" y="369040"/>
            <a:ext cx="1206031" cy="1081148"/>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FF27D4BD-36A2-0824-3848-D3FD196C6290}"/>
              </a:ext>
            </a:extLst>
          </p:cNvPr>
          <p:cNvPicPr>
            <a:picLocks noChangeAspect="1"/>
          </p:cNvPicPr>
          <p:nvPr/>
        </p:nvPicPr>
        <p:blipFill>
          <a:blip r:embed="rId5"/>
          <a:stretch>
            <a:fillRect/>
          </a:stretch>
        </p:blipFill>
        <p:spPr>
          <a:xfrm>
            <a:off x="-2268" y="1697259"/>
            <a:ext cx="6327421" cy="5163735"/>
          </a:xfrm>
          <a:prstGeom prst="rect">
            <a:avLst/>
          </a:prstGeom>
          <a:effectLst>
            <a:outerShdw blurRad="469900" sx="101000" sy="101000" algn="ctr" rotWithShape="0">
              <a:prstClr val="black">
                <a:alpha val="40000"/>
              </a:prstClr>
            </a:outerShdw>
          </a:effectLst>
        </p:spPr>
      </p:pic>
      <p:pic>
        <p:nvPicPr>
          <p:cNvPr id="7" name="Picture 7" descr="Graphical user interface, text&#10;&#10;Description automatically generated">
            <a:extLst>
              <a:ext uri="{FF2B5EF4-FFF2-40B4-BE49-F238E27FC236}">
                <a16:creationId xmlns:a16="http://schemas.microsoft.com/office/drawing/2014/main" id="{2D90D34E-939B-B4DF-A967-B07FF6D164D8}"/>
              </a:ext>
            </a:extLst>
          </p:cNvPr>
          <p:cNvPicPr>
            <a:picLocks noChangeAspect="1"/>
          </p:cNvPicPr>
          <p:nvPr/>
        </p:nvPicPr>
        <p:blipFill>
          <a:blip r:embed="rId6"/>
          <a:stretch>
            <a:fillRect/>
          </a:stretch>
        </p:blipFill>
        <p:spPr>
          <a:xfrm>
            <a:off x="6247571" y="1695265"/>
            <a:ext cx="5941717" cy="5163573"/>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09616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7BB29E-F9DF-E8EC-D7B6-93069B09B2DC}"/>
              </a:ext>
            </a:extLst>
          </p:cNvPr>
          <p:cNvSpPr>
            <a:spLocks noGrp="1"/>
          </p:cNvSpPr>
          <p:nvPr>
            <p:ph type="title"/>
          </p:nvPr>
        </p:nvSpPr>
        <p:spPr/>
        <p:txBody>
          <a:bodyPr/>
          <a:lstStyle/>
          <a:p>
            <a:r>
              <a:rPr lang="hu-HU"/>
              <a:t>UI design</a:t>
            </a:r>
          </a:p>
        </p:txBody>
      </p:sp>
      <p:pic>
        <p:nvPicPr>
          <p:cNvPr id="4" name="Picture 8">
            <a:hlinkClick r:id="rId3"/>
            <a:extLst>
              <a:ext uri="{FF2B5EF4-FFF2-40B4-BE49-F238E27FC236}">
                <a16:creationId xmlns:a16="http://schemas.microsoft.com/office/drawing/2014/main" id="{BA7DE895-172A-E68F-EFFA-8C833A37510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38200" y="187356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E4D8EBB2-C6B4-44D8-BDC9-B14F7D99987F}"/>
              </a:ext>
            </a:extLst>
          </p:cNvPr>
          <p:cNvPicPr>
            <a:picLocks noChangeAspect="1"/>
          </p:cNvPicPr>
          <p:nvPr/>
        </p:nvPicPr>
        <p:blipFill>
          <a:blip r:embed="rId5"/>
          <a:stretch>
            <a:fillRect/>
          </a:stretch>
        </p:blipFill>
        <p:spPr>
          <a:xfrm>
            <a:off x="5367535" y="0"/>
            <a:ext cx="682446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22484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1">
            <a:extLst>
              <a:ext uri="{FF2B5EF4-FFF2-40B4-BE49-F238E27FC236}">
                <a16:creationId xmlns:a16="http://schemas.microsoft.com/office/drawing/2014/main" id="{467699BE-4883-FFFE-7A40-C822F157C98F}"/>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333ADB4E-B935-C67B-A9BB-4E590AF10C7C}"/>
              </a:ext>
            </a:extLst>
          </p:cNvPr>
          <p:cNvSpPr>
            <a:spLocks noGrp="1"/>
          </p:cNvSpPr>
          <p:nvPr>
            <p:ph type="title"/>
          </p:nvPr>
        </p:nvSpPr>
        <p:spPr/>
        <p:txBody>
          <a:bodyPr/>
          <a:lstStyle/>
          <a:p>
            <a:r>
              <a:rPr lang="hu-HU"/>
              <a:t>Mobile App</a:t>
            </a:r>
          </a:p>
        </p:txBody>
      </p:sp>
      <p:grpSp>
        <p:nvGrpSpPr>
          <p:cNvPr id="14" name="Csoportba foglalás 13">
            <a:extLst>
              <a:ext uri="{FF2B5EF4-FFF2-40B4-BE49-F238E27FC236}">
                <a16:creationId xmlns:a16="http://schemas.microsoft.com/office/drawing/2014/main" id="{789F2F10-05B7-B4C0-1E93-F1C3415AA87A}"/>
              </a:ext>
            </a:extLst>
          </p:cNvPr>
          <p:cNvGrpSpPr>
            <a:grpSpLocks noChangeAspect="1"/>
          </p:cNvGrpSpPr>
          <p:nvPr/>
        </p:nvGrpSpPr>
        <p:grpSpPr>
          <a:xfrm>
            <a:off x="372186" y="1864748"/>
            <a:ext cx="2319852" cy="4680000"/>
            <a:chOff x="-2649136" y="717920"/>
            <a:chExt cx="2389469" cy="4820444"/>
          </a:xfrm>
          <a:effectLst>
            <a:outerShdw blurRad="152400" dist="101600" dir="5400000" sx="90000" sy="-19000" rotWithShape="0">
              <a:prstClr val="black">
                <a:alpha val="15000"/>
              </a:prstClr>
            </a:outerShdw>
          </a:effectLst>
        </p:grpSpPr>
        <p:sp>
          <p:nvSpPr>
            <p:cNvPr id="13" name="Téglalap: lekerekített 12">
              <a:extLst>
                <a:ext uri="{FF2B5EF4-FFF2-40B4-BE49-F238E27FC236}">
                  <a16:creationId xmlns:a16="http://schemas.microsoft.com/office/drawing/2014/main" id="{27C19C54-E2FF-F581-083C-9712D8E6888A}"/>
                </a:ext>
              </a:extLst>
            </p:cNvPr>
            <p:cNvSpPr/>
            <p:nvPr/>
          </p:nvSpPr>
          <p:spPr>
            <a:xfrm>
              <a:off x="-2555492" y="811662"/>
              <a:ext cx="2202180" cy="4632960"/>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A754BAA-5553-2717-CDDB-CF38F9329F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2" name="Csoportba foglalás 21">
            <a:extLst>
              <a:ext uri="{FF2B5EF4-FFF2-40B4-BE49-F238E27FC236}">
                <a16:creationId xmlns:a16="http://schemas.microsoft.com/office/drawing/2014/main" id="{A9CBDE0E-7ECF-F232-F318-85A54E2AA4CE}"/>
              </a:ext>
            </a:extLst>
          </p:cNvPr>
          <p:cNvGrpSpPr>
            <a:grpSpLocks noChangeAspect="1"/>
          </p:cNvGrpSpPr>
          <p:nvPr/>
        </p:nvGrpSpPr>
        <p:grpSpPr>
          <a:xfrm>
            <a:off x="9494106" y="1852738"/>
            <a:ext cx="2319852" cy="4680000"/>
            <a:chOff x="-2984057" y="273625"/>
            <a:chExt cx="2756055" cy="5559984"/>
          </a:xfrm>
          <a:effectLst>
            <a:outerShdw blurRad="152400" dist="101600" dir="5400000" sx="90000" sy="-19000" rotWithShape="0">
              <a:prstClr val="black">
                <a:alpha val="15000"/>
              </a:prstClr>
            </a:outerShdw>
          </a:effectLst>
        </p:grpSpPr>
        <p:sp>
          <p:nvSpPr>
            <p:cNvPr id="23" name="Téglalap: lekerekített 22">
              <a:extLst>
                <a:ext uri="{FF2B5EF4-FFF2-40B4-BE49-F238E27FC236}">
                  <a16:creationId xmlns:a16="http://schemas.microsoft.com/office/drawing/2014/main" id="{BC141BCF-D060-174E-73E9-13821BA9D5C2}"/>
                </a:ext>
              </a:extLst>
            </p:cNvPr>
            <p:cNvSpPr/>
            <p:nvPr/>
          </p:nvSpPr>
          <p:spPr>
            <a:xfrm>
              <a:off x="-2831083" y="593182"/>
              <a:ext cx="2480608" cy="512789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4" name="Tartalom helye 11" descr="A képen szöveg, elektronika, képernyőkép, mobiltelefon látható&#10;&#10;Automatikusan generált leírás">
              <a:extLst>
                <a:ext uri="{FF2B5EF4-FFF2-40B4-BE49-F238E27FC236}">
                  <a16:creationId xmlns:a16="http://schemas.microsoft.com/office/drawing/2014/main" id="{0AF72FE5-0E1A-5FCC-6336-75BEA20620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26" name="Csoportba foglalás 25">
            <a:extLst>
              <a:ext uri="{FF2B5EF4-FFF2-40B4-BE49-F238E27FC236}">
                <a16:creationId xmlns:a16="http://schemas.microsoft.com/office/drawing/2014/main" id="{306B5699-E966-09C1-69C0-08577B04C987}"/>
              </a:ext>
            </a:extLst>
          </p:cNvPr>
          <p:cNvGrpSpPr>
            <a:grpSpLocks noChangeAspect="1"/>
          </p:cNvGrpSpPr>
          <p:nvPr/>
        </p:nvGrpSpPr>
        <p:grpSpPr>
          <a:xfrm>
            <a:off x="3412826" y="1864748"/>
            <a:ext cx="2319852" cy="4680000"/>
            <a:chOff x="-2649136" y="717920"/>
            <a:chExt cx="2389469" cy="4820444"/>
          </a:xfrm>
          <a:effectLst>
            <a:outerShdw blurRad="152400" dist="101600" dir="5400000" sx="90000" sy="-19000" rotWithShape="0">
              <a:prstClr val="black">
                <a:alpha val="15000"/>
              </a:prstClr>
            </a:outerShdw>
          </a:effectLst>
        </p:grpSpPr>
        <p:sp>
          <p:nvSpPr>
            <p:cNvPr id="27" name="Téglalap: lekerekített 26">
              <a:extLst>
                <a:ext uri="{FF2B5EF4-FFF2-40B4-BE49-F238E27FC236}">
                  <a16:creationId xmlns:a16="http://schemas.microsoft.com/office/drawing/2014/main" id="{83C4FE0F-A652-F1D2-75A7-83C8AAA52953}"/>
                </a:ext>
              </a:extLst>
            </p:cNvPr>
            <p:cNvSpPr/>
            <p:nvPr/>
          </p:nvSpPr>
          <p:spPr>
            <a:xfrm>
              <a:off x="-2555492" y="811662"/>
              <a:ext cx="2202180" cy="4632960"/>
            </a:xfrm>
            <a:prstGeom prst="roundRect">
              <a:avLst>
                <a:gd name="adj" fmla="val 12861"/>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8" name="Tartalom helye 11" descr="A képen szöveg, elektronika, képernyőkép, mobiltelefon látható&#10;&#10;Automatikusan generált leírás">
              <a:extLst>
                <a:ext uri="{FF2B5EF4-FFF2-40B4-BE49-F238E27FC236}">
                  <a16:creationId xmlns:a16="http://schemas.microsoft.com/office/drawing/2014/main" id="{051B9565-9700-5117-558C-B1C1FCCE3C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9" name="Csoportba foglalás 28">
            <a:extLst>
              <a:ext uri="{FF2B5EF4-FFF2-40B4-BE49-F238E27FC236}">
                <a16:creationId xmlns:a16="http://schemas.microsoft.com/office/drawing/2014/main" id="{E34C2D85-79F0-01E2-DF72-0D7F2AACBC16}"/>
              </a:ext>
            </a:extLst>
          </p:cNvPr>
          <p:cNvGrpSpPr>
            <a:grpSpLocks noChangeAspect="1"/>
          </p:cNvGrpSpPr>
          <p:nvPr/>
        </p:nvGrpSpPr>
        <p:grpSpPr>
          <a:xfrm>
            <a:off x="6453466" y="1845698"/>
            <a:ext cx="2319852" cy="4680000"/>
            <a:chOff x="-2984057" y="273625"/>
            <a:chExt cx="2756055" cy="5559984"/>
          </a:xfrm>
          <a:effectLst>
            <a:outerShdw blurRad="152400" dist="101600" dir="5400000" sx="90000" sy="-19000" rotWithShape="0">
              <a:prstClr val="black">
                <a:alpha val="15000"/>
              </a:prstClr>
            </a:outerShdw>
          </a:effectLst>
        </p:grpSpPr>
        <p:sp>
          <p:nvSpPr>
            <p:cNvPr id="30" name="Téglalap: lekerekített 29">
              <a:extLst>
                <a:ext uri="{FF2B5EF4-FFF2-40B4-BE49-F238E27FC236}">
                  <a16:creationId xmlns:a16="http://schemas.microsoft.com/office/drawing/2014/main" id="{5537CBEE-1D95-08C3-30FF-CF8099AC5AEE}"/>
                </a:ext>
              </a:extLst>
            </p:cNvPr>
            <p:cNvSpPr/>
            <p:nvPr/>
          </p:nvSpPr>
          <p:spPr>
            <a:xfrm>
              <a:off x="-2831083" y="593182"/>
              <a:ext cx="2480608" cy="5127892"/>
            </a:xfrm>
            <a:prstGeom prst="roundRect">
              <a:avLst>
                <a:gd name="adj" fmla="val 12861"/>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1" name="Tartalom helye 11" descr="A képen szöveg, elektronika, képernyőkép, mobiltelefon látható&#10;&#10;Automatikusan generált leírás">
              <a:extLst>
                <a:ext uri="{FF2B5EF4-FFF2-40B4-BE49-F238E27FC236}">
                  <a16:creationId xmlns:a16="http://schemas.microsoft.com/office/drawing/2014/main" id="{8B25A5A9-2C6F-6857-F530-31A00E71B1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92151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églalap 1">
            <a:extLst>
              <a:ext uri="{FF2B5EF4-FFF2-40B4-BE49-F238E27FC236}">
                <a16:creationId xmlns:a16="http://schemas.microsoft.com/office/drawing/2014/main" id="{94B9B77B-1E49-7CA1-5488-1569ADD41439}"/>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6461A48F-4AA7-5966-3984-DCC126E7E5C3}"/>
              </a:ext>
            </a:extLst>
          </p:cNvPr>
          <p:cNvSpPr>
            <a:spLocks noGrp="1"/>
          </p:cNvSpPr>
          <p:nvPr>
            <p:ph type="title"/>
          </p:nvPr>
        </p:nvSpPr>
        <p:spPr/>
        <p:txBody>
          <a:bodyPr/>
          <a:lstStyle/>
          <a:p>
            <a:r>
              <a:rPr lang="hu-HU"/>
              <a:t>Mobile App</a:t>
            </a:r>
          </a:p>
        </p:txBody>
      </p:sp>
      <p:grpSp>
        <p:nvGrpSpPr>
          <p:cNvPr id="10" name="Csoportba foglalás 9">
            <a:extLst>
              <a:ext uri="{FF2B5EF4-FFF2-40B4-BE49-F238E27FC236}">
                <a16:creationId xmlns:a16="http://schemas.microsoft.com/office/drawing/2014/main" id="{2F8C3C24-3B20-6902-CF1A-0036C4490546}"/>
              </a:ext>
            </a:extLst>
          </p:cNvPr>
          <p:cNvGrpSpPr>
            <a:grpSpLocks noChangeAspect="1"/>
          </p:cNvGrpSpPr>
          <p:nvPr/>
        </p:nvGrpSpPr>
        <p:grpSpPr>
          <a:xfrm>
            <a:off x="838200" y="1765516"/>
            <a:ext cx="2319852" cy="4680000"/>
            <a:chOff x="-2984057" y="273625"/>
            <a:chExt cx="2756055" cy="5559984"/>
          </a:xfrm>
          <a:effectLst>
            <a:outerShdw blurRad="152400" dist="101600" dir="5400000" sx="90000" sy="-19000" rotWithShape="0">
              <a:prstClr val="black">
                <a:alpha val="15000"/>
              </a:prstClr>
            </a:outerShdw>
          </a:effectLst>
        </p:grpSpPr>
        <p:sp>
          <p:nvSpPr>
            <p:cNvPr id="11" name="Téglalap: lekerekített 10">
              <a:extLst>
                <a:ext uri="{FF2B5EF4-FFF2-40B4-BE49-F238E27FC236}">
                  <a16:creationId xmlns:a16="http://schemas.microsoft.com/office/drawing/2014/main" id="{B36459D9-D603-FDCD-D58C-D6EE1ABD5042}"/>
                </a:ext>
              </a:extLst>
            </p:cNvPr>
            <p:cNvSpPr/>
            <p:nvPr/>
          </p:nvSpPr>
          <p:spPr>
            <a:xfrm>
              <a:off x="-2816597" y="593182"/>
              <a:ext cx="2438400" cy="5129922"/>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1769718-FB53-82A2-33AB-3A0C553BC1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3" name="Csoportba foglalás 12">
            <a:extLst>
              <a:ext uri="{FF2B5EF4-FFF2-40B4-BE49-F238E27FC236}">
                <a16:creationId xmlns:a16="http://schemas.microsoft.com/office/drawing/2014/main" id="{4A92ED1D-E440-FB6D-8687-A51076F921A9}"/>
              </a:ext>
            </a:extLst>
          </p:cNvPr>
          <p:cNvGrpSpPr>
            <a:grpSpLocks noChangeAspect="1"/>
          </p:cNvGrpSpPr>
          <p:nvPr/>
        </p:nvGrpSpPr>
        <p:grpSpPr>
          <a:xfrm>
            <a:off x="4936074" y="1765516"/>
            <a:ext cx="2319852" cy="4680000"/>
            <a:chOff x="-2984057" y="273625"/>
            <a:chExt cx="2756055" cy="5559984"/>
          </a:xfrm>
          <a:effectLst>
            <a:outerShdw blurRad="152400" dist="101600" dir="5400000" sx="90000" sy="-19000" rotWithShape="0">
              <a:prstClr val="black">
                <a:alpha val="15000"/>
              </a:prstClr>
            </a:outerShdw>
          </a:effectLst>
        </p:grpSpPr>
        <p:sp>
          <p:nvSpPr>
            <p:cNvPr id="14" name="Téglalap: lekerekített 13">
              <a:extLst>
                <a:ext uri="{FF2B5EF4-FFF2-40B4-BE49-F238E27FC236}">
                  <a16:creationId xmlns:a16="http://schemas.microsoft.com/office/drawing/2014/main" id="{6BC37BBE-9FE6-9FF8-4964-AB0408732FCF}"/>
                </a:ext>
              </a:extLst>
            </p:cNvPr>
            <p:cNvSpPr/>
            <p:nvPr/>
          </p:nvSpPr>
          <p:spPr>
            <a:xfrm>
              <a:off x="-2816597" y="593182"/>
              <a:ext cx="2438400" cy="512992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Tartalom helye 11" descr="A képen szöveg, elektronika, képernyőkép, mobiltelefon látható&#10;&#10;Automatikusan generált leírás">
              <a:extLst>
                <a:ext uri="{FF2B5EF4-FFF2-40B4-BE49-F238E27FC236}">
                  <a16:creationId xmlns:a16="http://schemas.microsoft.com/office/drawing/2014/main" id="{38DA1C46-53FD-2C5F-282A-0A3120787B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6" name="Csoportba foglalás 15">
            <a:extLst>
              <a:ext uri="{FF2B5EF4-FFF2-40B4-BE49-F238E27FC236}">
                <a16:creationId xmlns:a16="http://schemas.microsoft.com/office/drawing/2014/main" id="{8FC79F9A-DDFA-8286-6693-4ED13DDC2F3A}"/>
              </a:ext>
            </a:extLst>
          </p:cNvPr>
          <p:cNvGrpSpPr>
            <a:grpSpLocks noChangeAspect="1"/>
          </p:cNvGrpSpPr>
          <p:nvPr/>
        </p:nvGrpSpPr>
        <p:grpSpPr>
          <a:xfrm>
            <a:off x="9033948" y="1765516"/>
            <a:ext cx="2319852" cy="4680000"/>
            <a:chOff x="-2984057" y="273625"/>
            <a:chExt cx="2756055" cy="5559984"/>
          </a:xfrm>
          <a:effectLst>
            <a:outerShdw blurRad="152400" dist="101600" dir="5400000" sx="90000" sy="-19000" rotWithShape="0">
              <a:prstClr val="black">
                <a:alpha val="15000"/>
              </a:prstClr>
            </a:outerShdw>
          </a:effectLst>
        </p:grpSpPr>
        <p:sp>
          <p:nvSpPr>
            <p:cNvPr id="17" name="Téglalap: lekerekített 16">
              <a:extLst>
                <a:ext uri="{FF2B5EF4-FFF2-40B4-BE49-F238E27FC236}">
                  <a16:creationId xmlns:a16="http://schemas.microsoft.com/office/drawing/2014/main" id="{E10C3442-8829-65F2-8EBA-EB0E427F7FE6}"/>
                </a:ext>
              </a:extLst>
            </p:cNvPr>
            <p:cNvSpPr/>
            <p:nvPr/>
          </p:nvSpPr>
          <p:spPr>
            <a:xfrm>
              <a:off x="-2816597" y="593182"/>
              <a:ext cx="2438400" cy="5129922"/>
            </a:xfrm>
            <a:prstGeom prst="roundRect">
              <a:avLst>
                <a:gd name="adj" fmla="val 1286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8" name="Tartalom helye 11" descr="A képen szöveg, elektronika, képernyőkép, mobiltelefon látható&#10;&#10;Automatikusan generált leírás">
              <a:extLst>
                <a:ext uri="{FF2B5EF4-FFF2-40B4-BE49-F238E27FC236}">
                  <a16:creationId xmlns:a16="http://schemas.microsoft.com/office/drawing/2014/main" id="{CAB8A403-C844-E68A-DFA0-3A6FF3D999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194700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err="1">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3">
                  <a:extLst>
                    <a:ext uri="{A12FA001-AC4F-418D-AE19-62706E023703}">
                      <ahyp:hlinkClr xmlns:ahyp="http://schemas.microsoft.com/office/drawing/2018/hyperlinkcolor" val="tx"/>
                    </a:ext>
                  </a:extLst>
                </a:hlinkClick>
              </a:rPr>
              <a:t>Backend API</a:t>
            </a:r>
            <a:endParaRPr lang="hu-HU"/>
          </a:p>
          <a:p>
            <a:r>
              <a:rPr lang="hu-HU" err="1">
                <a:hlinkClick r:id="rId4">
                  <a:extLst>
                    <a:ext uri="{A12FA001-AC4F-418D-AE19-62706E023703}">
                      <ahyp:hlinkClr xmlns:ahyp="http://schemas.microsoft.com/office/drawing/2018/hyperlinkcolor" val="tx"/>
                    </a:ext>
                  </a:extLst>
                </a:hlinkClick>
              </a:rPr>
              <a:t>Translator</a:t>
            </a:r>
            <a:r>
              <a:rPr lang="hu-HU">
                <a:hlinkClick r:id="rId4">
                  <a:extLst>
                    <a:ext uri="{A12FA001-AC4F-418D-AE19-62706E023703}">
                      <ahyp:hlinkClr xmlns:ahyp="http://schemas.microsoft.com/office/drawing/2018/hyperlinkcolor" val="tx"/>
                    </a:ext>
                  </a:extLst>
                </a:hlinkClick>
              </a:rPr>
              <a:t> &amp; </a:t>
            </a:r>
            <a:r>
              <a:rPr lang="hu-HU" err="1">
                <a:hlinkClick r:id="rId4">
                  <a:extLst>
                    <a:ext uri="{A12FA001-AC4F-418D-AE19-62706E023703}">
                      <ahyp:hlinkClr xmlns:ahyp="http://schemas.microsoft.com/office/drawing/2018/hyperlinkcolor" val="tx"/>
                    </a:ext>
                  </a:extLst>
                </a:hlinkClick>
              </a:rPr>
              <a:t>Moderator</a:t>
            </a:r>
            <a:r>
              <a:rPr lang="hu-HU">
                <a:hlinkClick r:id="rId4">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7"/>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B508A6-3C23-8A90-3992-03D252A45E43}"/>
              </a:ext>
            </a:extLst>
          </p:cNvPr>
          <p:cNvSpPr>
            <a:spLocks noGrp="1"/>
          </p:cNvSpPr>
          <p:nvPr>
            <p:ph type="title"/>
          </p:nvPr>
        </p:nvSpPr>
        <p:spPr/>
        <p:txBody>
          <a:bodyPr/>
          <a:lstStyle/>
          <a:p>
            <a:r>
              <a:rPr lang="hu-HU" err="1"/>
              <a:t>Future</a:t>
            </a:r>
            <a:r>
              <a:rPr lang="hu-HU"/>
              <a:t> </a:t>
            </a:r>
            <a:r>
              <a:rPr lang="hu-HU" err="1"/>
              <a:t>plans</a:t>
            </a:r>
            <a:endParaRPr lang="hu-HU"/>
          </a:p>
        </p:txBody>
      </p:sp>
      <p:sp>
        <p:nvSpPr>
          <p:cNvPr id="3" name="Tartalom helye 2">
            <a:extLst>
              <a:ext uri="{FF2B5EF4-FFF2-40B4-BE49-F238E27FC236}">
                <a16:creationId xmlns:a16="http://schemas.microsoft.com/office/drawing/2014/main" id="{6DC4C810-480B-FFF7-FDE6-7D2ACCFDE125}"/>
              </a:ext>
            </a:extLst>
          </p:cNvPr>
          <p:cNvSpPr>
            <a:spLocks noGrp="1"/>
          </p:cNvSpPr>
          <p:nvPr>
            <p:ph idx="1"/>
          </p:nvPr>
        </p:nvSpPr>
        <p:spPr/>
        <p:txBody>
          <a:bodyPr>
            <a:normAutofit lnSpcReduction="10000"/>
          </a:bodyPr>
          <a:lstStyle/>
          <a:p>
            <a:r>
              <a:rPr lang="hu-HU" err="1"/>
              <a:t>Tensorflow</a:t>
            </a:r>
            <a:endParaRPr lang="hu-HU"/>
          </a:p>
          <a:p>
            <a:pPr lvl="1"/>
            <a:r>
              <a:rPr lang="hu-HU" err="1"/>
              <a:t>Motion</a:t>
            </a:r>
            <a:r>
              <a:rPr lang="hu-HU"/>
              <a:t> </a:t>
            </a:r>
            <a:r>
              <a:rPr lang="hu-HU" err="1"/>
              <a:t>tracking</a:t>
            </a:r>
            <a:r>
              <a:rPr lang="hu-HU"/>
              <a:t> </a:t>
            </a:r>
            <a:r>
              <a:rPr lang="hu-HU" err="1"/>
              <a:t>for</a:t>
            </a:r>
            <a:r>
              <a:rPr lang="hu-HU"/>
              <a:t> </a:t>
            </a:r>
            <a:r>
              <a:rPr lang="hu-HU" err="1"/>
              <a:t>scrolling</a:t>
            </a:r>
            <a:endParaRPr lang="hu-HU"/>
          </a:p>
          <a:p>
            <a:r>
              <a:rPr lang="hu-HU"/>
              <a:t>Dall-E </a:t>
            </a:r>
            <a:r>
              <a:rPr lang="hu-HU" err="1"/>
              <a:t>picture</a:t>
            </a:r>
            <a:r>
              <a:rPr lang="hu-HU"/>
              <a:t> </a:t>
            </a:r>
            <a:r>
              <a:rPr lang="hu-HU" err="1"/>
              <a:t>generating</a:t>
            </a:r>
            <a:endParaRPr lang="hu-HU"/>
          </a:p>
          <a:p>
            <a:r>
              <a:rPr lang="hu-HU" err="1"/>
              <a:t>Copilot</a:t>
            </a:r>
            <a:r>
              <a:rPr lang="hu-HU"/>
              <a:t> recipe </a:t>
            </a:r>
            <a:r>
              <a:rPr lang="hu-HU" err="1"/>
              <a:t>creating</a:t>
            </a:r>
            <a:endParaRPr lang="hu-HU"/>
          </a:p>
          <a:p>
            <a:r>
              <a:rPr lang="hu-HU" err="1"/>
              <a:t>Verified</a:t>
            </a:r>
            <a:r>
              <a:rPr lang="hu-HU"/>
              <a:t> </a:t>
            </a:r>
            <a:r>
              <a:rPr lang="hu-HU" err="1"/>
              <a:t>chefs</a:t>
            </a:r>
            <a:endParaRPr lang="hu-HU"/>
          </a:p>
        </p:txBody>
      </p:sp>
      <p:pic>
        <p:nvPicPr>
          <p:cNvPr id="5" name="Ábra 4">
            <a:extLst>
              <a:ext uri="{FF2B5EF4-FFF2-40B4-BE49-F238E27FC236}">
                <a16:creationId xmlns:a16="http://schemas.microsoft.com/office/drawing/2014/main" id="{E240E47C-5C1C-89B5-59DF-7796BC12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5720" y="1815959"/>
            <a:ext cx="4339590" cy="5042041"/>
          </a:xfrm>
          <a:prstGeom prst="rect">
            <a:avLst/>
          </a:prstGeom>
        </p:spPr>
      </p:pic>
    </p:spTree>
    <p:extLst>
      <p:ext uri="{BB962C8B-B14F-4D97-AF65-F5344CB8AC3E}">
        <p14:creationId xmlns:p14="http://schemas.microsoft.com/office/powerpoint/2010/main" val="253150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dirty="0">
                <a:solidFill>
                  <a:srgbClr val="C00000"/>
                </a:solidFill>
                <a:effectLst>
                  <a:outerShdw blurRad="254000" sx="102000" sy="102000" algn="ctr" rotWithShape="0">
                    <a:srgbClr val="F35827">
                      <a:alpha val="60000"/>
                    </a:srgbClr>
                  </a:outerShdw>
                </a:effectLst>
                <a:latin typeface="Ubuntu"/>
              </a:rPr>
              <a:t>Hegyi Áron Ferenc</a:t>
            </a:r>
          </a:p>
          <a:p>
            <a:pPr algn="ctr"/>
            <a:r>
              <a:rPr lang="hu-HU" b="1" dirty="0">
                <a:solidFill>
                  <a:srgbClr val="F35827"/>
                </a:solidFill>
                <a:effectLst>
                  <a:outerShdw blurRad="254000" sx="102000" sy="102000" algn="ctr" rotWithShape="0">
                    <a:srgbClr val="F35827">
                      <a:alpha val="60000"/>
                    </a:srgbClr>
                  </a:outerShdw>
                </a:effectLst>
                <a:latin typeface="Ubuntu"/>
              </a:rPr>
              <a:t>Frontend, Backend</a:t>
            </a:r>
            <a:br>
              <a:rPr lang="hu-HU" b="1" dirty="0">
                <a:solidFill>
                  <a:srgbClr val="F35827"/>
                </a:solidFill>
                <a:effectLst>
                  <a:outerShdw blurRad="254000" sx="102000" sy="102000" algn="ctr" rotWithShape="0">
                    <a:srgbClr val="F35827">
                      <a:alpha val="60000"/>
                    </a:srgbClr>
                  </a:outerShdw>
                </a:effectLst>
                <a:latin typeface="Ubuntu"/>
              </a:rPr>
            </a:br>
            <a:r>
              <a:rPr lang="hu-HU" b="1" dirty="0">
                <a:solidFill>
                  <a:srgbClr val="F35827"/>
                </a:solidFill>
                <a:effectLst>
                  <a:outerShdw blurRad="254000" sx="102000" sy="102000" algn="ctr" rotWithShape="0">
                    <a:srgbClr val="F35827">
                      <a:alpha val="60000"/>
                    </a:srgbClr>
                  </a:outerShdw>
                </a:effectLst>
                <a:latin typeface="Ubuntu"/>
              </a:rPr>
              <a:t>UI design, </a:t>
            </a:r>
            <a:r>
              <a:rPr lang="hu-HU" b="1" dirty="0" err="1">
                <a:solidFill>
                  <a:srgbClr val="F35827"/>
                </a:solidFill>
                <a:effectLst>
                  <a:outerShdw blurRad="254000" sx="102000" sy="102000" algn="ctr" rotWithShape="0">
                    <a:srgbClr val="F35827">
                      <a:alpha val="60000"/>
                    </a:srgbClr>
                  </a:outerShdw>
                </a:effectLst>
                <a:latin typeface="Ubuntu"/>
              </a:rPr>
              <a:t>Localer</a:t>
            </a:r>
            <a:endParaRPr lang="hu-HU" b="1" dirty="0">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dirty="0">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dirty="0">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2482</Words>
  <Application>Microsoft Office PowerPoint</Application>
  <PresentationFormat>Szélesvásznú</PresentationFormat>
  <Paragraphs>289</Paragraphs>
  <Slides>39</Slides>
  <Notes>39</Notes>
  <HiddenSlides>1</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39</vt:i4>
      </vt:variant>
    </vt:vector>
  </HeadingPairs>
  <TitlesOfParts>
    <vt:vector size="43" baseType="lpstr">
      <vt:lpstr>Arial</vt:lpstr>
      <vt:lpstr>Calibri</vt:lpstr>
      <vt:lpstr>Ubuntu</vt:lpstr>
      <vt:lpstr>Office-téma</vt:lpstr>
      <vt:lpstr>Gump</vt:lpstr>
      <vt:lpstr>Table of contents</vt:lpstr>
      <vt:lpstr>PowerPoint-bemutató</vt:lpstr>
      <vt:lpstr>What is Gump?</vt:lpstr>
      <vt:lpstr>Key Features</vt:lpstr>
      <vt:lpstr>PowerPoint-bemutató</vt:lpstr>
      <vt:lpstr>The Team</vt:lpstr>
      <vt:lpstr>Teamwork</vt:lpstr>
      <vt:lpstr>Github feature workflow</vt:lpstr>
      <vt:lpstr>Roadmap</vt:lpstr>
      <vt:lpstr>Milestone</vt:lpstr>
      <vt:lpstr>GitHub Tech</vt:lpstr>
      <vt:lpstr>PowerPoint-bemutató</vt:lpstr>
      <vt:lpstr>GitHub Tech</vt:lpstr>
      <vt:lpstr>Technologies</vt:lpstr>
      <vt:lpstr>Softwares</vt:lpstr>
      <vt:lpstr>Hosting</vt:lpstr>
      <vt:lpstr>Database</vt:lpstr>
      <vt:lpstr>Backend - Structure</vt:lpstr>
      <vt:lpstr>Backend - Models</vt:lpstr>
      <vt:lpstr>Backend - Repositories</vt:lpstr>
      <vt:lpstr>Backend - Controllers</vt:lpstr>
      <vt:lpstr>Backend - Tests</vt:lpstr>
      <vt:lpstr>Frontend</vt:lpstr>
      <vt:lpstr>Frontend</vt:lpstr>
      <vt:lpstr>Localer</vt:lpstr>
      <vt:lpstr>Nuxt</vt:lpstr>
      <vt:lpstr>Frontend - UnoCSS</vt:lpstr>
      <vt:lpstr>Frontend - Vitest</vt:lpstr>
      <vt:lpstr>UI design</vt:lpstr>
      <vt:lpstr>PowerPoint-bemutató</vt:lpstr>
      <vt:lpstr>Mobile App</vt:lpstr>
      <vt:lpstr>Mobile App</vt:lpstr>
      <vt:lpstr>Localer</vt:lpstr>
      <vt:lpstr>PowerPoint-bemutató</vt:lpstr>
      <vt:lpstr>Websites – Gump.live</vt:lpstr>
      <vt:lpstr>PowerPoint-bemutató</vt:lpstr>
      <vt:lpstr>Future plans</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lastModifiedBy>Sylvester2003@sulid.hu</cp:lastModifiedBy>
  <cp:revision>31</cp:revision>
  <dcterms:created xsi:type="dcterms:W3CDTF">2023-04-22T10:54:38Z</dcterms:created>
  <dcterms:modified xsi:type="dcterms:W3CDTF">2023-06-04T16:37:10Z</dcterms:modified>
</cp:coreProperties>
</file>